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935" r:id="rId1"/>
    <p:sldMasterId id="2147484635" r:id="rId2"/>
  </p:sldMasterIdLst>
  <p:notesMasterIdLst>
    <p:notesMasterId r:id="rId57"/>
  </p:notesMasterIdLst>
  <p:handoutMasterIdLst>
    <p:handoutMasterId r:id="rId58"/>
  </p:handoutMasterIdLst>
  <p:sldIdLst>
    <p:sldId id="257" r:id="rId3"/>
    <p:sldId id="258" r:id="rId4"/>
    <p:sldId id="392" r:id="rId5"/>
    <p:sldId id="342" r:id="rId6"/>
    <p:sldId id="259" r:id="rId7"/>
    <p:sldId id="391" r:id="rId8"/>
    <p:sldId id="330" r:id="rId9"/>
    <p:sldId id="381" r:id="rId10"/>
    <p:sldId id="331" r:id="rId11"/>
    <p:sldId id="382" r:id="rId12"/>
    <p:sldId id="383" r:id="rId13"/>
    <p:sldId id="384" r:id="rId14"/>
    <p:sldId id="379" r:id="rId15"/>
    <p:sldId id="380" r:id="rId16"/>
    <p:sldId id="371" r:id="rId17"/>
    <p:sldId id="322" r:id="rId18"/>
    <p:sldId id="311" r:id="rId19"/>
    <p:sldId id="385" r:id="rId20"/>
    <p:sldId id="308" r:id="rId21"/>
    <p:sldId id="309" r:id="rId22"/>
    <p:sldId id="387" r:id="rId23"/>
    <p:sldId id="356" r:id="rId24"/>
    <p:sldId id="292" r:id="rId25"/>
    <p:sldId id="363" r:id="rId26"/>
    <p:sldId id="319" r:id="rId27"/>
    <p:sldId id="290" r:id="rId28"/>
    <p:sldId id="324" r:id="rId29"/>
    <p:sldId id="378" r:id="rId30"/>
    <p:sldId id="284" r:id="rId31"/>
    <p:sldId id="268" r:id="rId32"/>
    <p:sldId id="293" r:id="rId33"/>
    <p:sldId id="294" r:id="rId34"/>
    <p:sldId id="271" r:id="rId35"/>
    <p:sldId id="272" r:id="rId36"/>
    <p:sldId id="265" r:id="rId37"/>
    <p:sldId id="358" r:id="rId38"/>
    <p:sldId id="348" r:id="rId39"/>
    <p:sldId id="390" r:id="rId40"/>
    <p:sldId id="388" r:id="rId41"/>
    <p:sldId id="326" r:id="rId42"/>
    <p:sldId id="296" r:id="rId43"/>
    <p:sldId id="359" r:id="rId44"/>
    <p:sldId id="393" r:id="rId45"/>
    <p:sldId id="360" r:id="rId46"/>
    <p:sldId id="376" r:id="rId47"/>
    <p:sldId id="361" r:id="rId48"/>
    <p:sldId id="369" r:id="rId49"/>
    <p:sldId id="365" r:id="rId50"/>
    <p:sldId id="364" r:id="rId51"/>
    <p:sldId id="370" r:id="rId52"/>
    <p:sldId id="367" r:id="rId53"/>
    <p:sldId id="368" r:id="rId54"/>
    <p:sldId id="282" r:id="rId55"/>
    <p:sldId id="389" r:id="rId56"/>
  </p:sldIdLst>
  <p:sldSz cx="12192000" cy="6858000"/>
  <p:notesSz cx="9926638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2EA"/>
    <a:srgbClr val="CCCCFF"/>
    <a:srgbClr val="CC99FF"/>
    <a:srgbClr val="9966FF"/>
    <a:srgbClr val="CCECFF"/>
    <a:srgbClr val="FFFFCC"/>
    <a:srgbClr val="0066FF"/>
    <a:srgbClr val="0000FF"/>
    <a:srgbClr val="FF99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Temen slo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emni slog 1 – poudarek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emni slog 2 – poudarek 1/poudare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rednji slog 3 – 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rednji slo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Temen slo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Svetel slog 2 – poudarek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rednji slog 1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lata\Documents\ZRSZ\namere\2021\namere21,2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ov_delovni_lis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ov_delovni_lis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ov_delovni_list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ov_delovni_lis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ov_delovni_lis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b="1" dirty="0"/>
              <a:t>Delež razpisanih mest za vpis v srednješolske programe </a:t>
            </a:r>
            <a:r>
              <a:rPr lang="sl-SI" b="1" dirty="0" smtClean="0"/>
              <a:t>za </a:t>
            </a:r>
            <a:r>
              <a:rPr lang="sl-SI" b="1" dirty="0"/>
              <a:t>šolsko leto 2024/2025</a:t>
            </a:r>
          </a:p>
        </c:rich>
      </c:tx>
      <c:layout>
        <c:manualLayout>
          <c:xMode val="edge"/>
          <c:yMode val="edge"/>
          <c:x val="0.13136755025846308"/>
          <c:y val="9.363103597346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298576930499636E-3"/>
          <c:y val="0.1954235618996838"/>
          <c:w val="0.68081704570327006"/>
          <c:h val="0.8045764381003162"/>
        </c:manualLayout>
      </c:layout>
      <c:pie3DChart>
        <c:varyColors val="1"/>
        <c:ser>
          <c:idx val="0"/>
          <c:order val="0"/>
          <c:tx>
            <c:strRef>
              <c:f>'PODATKI ZA GRAFIKON'!$G$38</c:f>
              <c:strCache>
                <c:ptCount val="1"/>
                <c:pt idx="0">
                  <c:v>2024/2025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17-4EC3-AFF5-F84CEEED43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17-4EC3-AFF5-F84CEEED43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17-4EC3-AFF5-F84CEEED43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17-4EC3-AFF5-F84CEEED43BA}"/>
              </c:ext>
            </c:extLst>
          </c:dPt>
          <c:dLbls>
            <c:dLbl>
              <c:idx val="0"/>
              <c:layout>
                <c:manualLayout>
                  <c:x val="-2.7991741661707915E-2"/>
                  <c:y val="0.10703540057188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4A384F-DF18-48FD-A3F4-2A2A0135A277}" type="PERCENTAGE">
                      <a:rPr lang="en-US" sz="2000" baseline="0" smtClean="0"/>
                      <a:pPr>
                        <a:defRPr sz="2000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17-4EC3-AFF5-F84CEEED43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7E6251-4769-4A74-92BC-8171DB554720}" type="PERCENTAGE">
                      <a:rPr lang="en-US" sz="2000" b="1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17-4EC3-AFF5-F84CEEED43B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17C664-B272-4F8C-BC81-D88F4405F670}" type="PERCENTAGE">
                      <a:rPr lang="en-US" sz="2000" b="1" baseline="0" smtClean="0"/>
                      <a:pPr>
                        <a:defRPr sz="2000" b="1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17-4EC3-AFF5-F84CEEED43B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8D732C-5C6B-48ED-B609-872CAD72EEAD}" type="PERCENTAGE">
                      <a:rPr lang="en-US" sz="2000" b="1" baseline="0" smtClean="0"/>
                      <a:pPr>
                        <a:defRPr sz="2000" b="1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17-4EC3-AFF5-F84CEEED4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'PODATKI ZA GRAFIKON'!$F$39:$F$42</c:f>
              <c:strCache>
                <c:ptCount val="4"/>
                <c:pt idx="0">
                  <c:v>Nižje poklicno izobraževanje</c:v>
                </c:pt>
                <c:pt idx="1">
                  <c:v>Srednje poklicno izobraževanje</c:v>
                </c:pt>
                <c:pt idx="2">
                  <c:v>Srednje strokovno izobraževanje </c:v>
                </c:pt>
                <c:pt idx="3">
                  <c:v>Gimnazije</c:v>
                </c:pt>
              </c:strCache>
            </c:strRef>
          </c:cat>
          <c:val>
            <c:numRef>
              <c:f>'PODATKI ZA GRAFIKON'!$G$39:$G$42</c:f>
              <c:numCache>
                <c:formatCode>General</c:formatCode>
                <c:ptCount val="4"/>
                <c:pt idx="0">
                  <c:v>3.2</c:v>
                </c:pt>
                <c:pt idx="1">
                  <c:v>26.7</c:v>
                </c:pt>
                <c:pt idx="2">
                  <c:v>40.4</c:v>
                </c:pt>
                <c:pt idx="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17-4EC3-AFF5-F84CEEED43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ayout>
        <c:manualLayout>
          <c:xMode val="edge"/>
          <c:yMode val="edge"/>
          <c:x val="0.69942114424034119"/>
          <c:y val="0.33194212727903144"/>
          <c:w val="0.2903222315474725"/>
          <c:h val="0.52540426670597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797777"/>
              </a:solidFill>
            </c:spPr>
            <c:extLst>
              <c:ext xmlns:c16="http://schemas.microsoft.com/office/drawing/2014/chart" uri="{C3380CC4-5D6E-409C-BE32-E72D297353CC}">
                <c16:uniqueId val="{00000001-A729-4A3A-A6B1-9FE88C41353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729-4A3A-A6B1-9FE88C41353A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A729-4A3A-A6B1-9FE88C41353A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A729-4A3A-A6B1-9FE88C41353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729-4A3A-A6B1-9FE88C4135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11.8%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29-4A3A-A6B1-9FE88C4135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0,9%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29-4A3A-A6B1-9FE88C4135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29-4A3A-A6B1-9FE88C41353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29-4A3A-A6B1-9FE88C41353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29-4A3A-A6B1-9FE88C4135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GIM!$E$2:$E$8</c:f>
              <c:strCache>
                <c:ptCount val="7"/>
                <c:pt idx="0">
                  <c:v>Ne bom nadaljeval</c:v>
                </c:pt>
                <c:pt idx="1">
                  <c:v>Še ne vem</c:v>
                </c:pt>
                <c:pt idx="2">
                  <c:v>Srednjo šola v tujini</c:v>
                </c:pt>
                <c:pt idx="3">
                  <c:v>NPI</c:v>
                </c:pt>
                <c:pt idx="4">
                  <c:v>SPI</c:v>
                </c:pt>
                <c:pt idx="5">
                  <c:v>SSI</c:v>
                </c:pt>
                <c:pt idx="6">
                  <c:v>GIM</c:v>
                </c:pt>
              </c:strCache>
            </c:strRef>
          </c:cat>
          <c:val>
            <c:numRef>
              <c:f>GIM!$F$2:$F$8</c:f>
              <c:numCache>
                <c:formatCode>0</c:formatCode>
                <c:ptCount val="7"/>
                <c:pt idx="0">
                  <c:v>18</c:v>
                </c:pt>
                <c:pt idx="1">
                  <c:v>1118</c:v>
                </c:pt>
                <c:pt idx="2">
                  <c:v>94</c:v>
                </c:pt>
                <c:pt idx="3">
                  <c:v>21</c:v>
                </c:pt>
                <c:pt idx="4">
                  <c:v>1017</c:v>
                </c:pt>
                <c:pt idx="5">
                  <c:v>3940</c:v>
                </c:pt>
                <c:pt idx="6">
                  <c:v>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29-4A3A-A6B1-9FE88C4135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b="1" dirty="0"/>
              <a:t>Delež razpisanih mest za vpis v srednješolske programe </a:t>
            </a:r>
            <a:r>
              <a:rPr lang="sl-SI" b="1" dirty="0" smtClean="0"/>
              <a:t>za </a:t>
            </a:r>
            <a:r>
              <a:rPr lang="sl-SI" b="1" dirty="0"/>
              <a:t>šolsko leto 2024/2025</a:t>
            </a:r>
          </a:p>
        </c:rich>
      </c:tx>
      <c:layout>
        <c:manualLayout>
          <c:xMode val="edge"/>
          <c:yMode val="edge"/>
          <c:x val="0.13136755025846308"/>
          <c:y val="9.363103597346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36930358297681E-2"/>
          <c:y val="0.2301457239720035"/>
          <c:w val="0.6357490275414589"/>
          <c:h val="0.75249316491688534"/>
        </c:manualLayout>
      </c:layout>
      <c:pie3DChart>
        <c:varyColors val="1"/>
        <c:ser>
          <c:idx val="0"/>
          <c:order val="0"/>
          <c:tx>
            <c:strRef>
              <c:f>'PODATKI ZA GRAFIKON'!$G$38</c:f>
              <c:strCache>
                <c:ptCount val="1"/>
                <c:pt idx="0">
                  <c:v>2024/2025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6E-4150-9EAD-CB71406E8A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6E-4150-9EAD-CB71406E8A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6E-4150-9EAD-CB71406E8A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06E-4150-9EAD-CB71406E8ABC}"/>
              </c:ext>
            </c:extLst>
          </c:dPt>
          <c:dLbls>
            <c:dLbl>
              <c:idx val="0"/>
              <c:layout>
                <c:manualLayout>
                  <c:x val="-2.7991741661707915E-2"/>
                  <c:y val="0.10703540057188159"/>
                </c:manualLayout>
              </c:layout>
              <c:tx>
                <c:rich>
                  <a:bodyPr/>
                  <a:lstStyle/>
                  <a:p>
                    <a:fld id="{3A4A384F-DF18-48FD-A3F4-2A2A0135A277}" type="PERCENTAGE">
                      <a:rPr lang="en-US" sz="1400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6E-4150-9EAD-CB71406E8A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7E6251-4769-4A74-92BC-8171DB554720}" type="PERCENTAGE">
                      <a:rPr lang="en-US" sz="1400" b="1" baseline="0" smtClean="0"/>
                      <a:pPr/>
                      <a:t>[ODSTOTEK]</a:t>
                    </a:fld>
                    <a:endParaRPr lang="sl-S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6E-4150-9EAD-CB71406E8AB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17C664-B272-4F8C-BC81-D88F4405F670}" type="PERCENTAGE">
                      <a:rPr lang="en-US" sz="1400" b="1" baseline="0" smtClean="0"/>
                      <a:pPr>
                        <a:defRPr sz="1400" b="1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6E-4150-9EAD-CB71406E8AB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8D732C-5C6B-48ED-B609-872CAD72EEAD}" type="PERCENTAGE">
                      <a:rPr lang="en-US" sz="1400" b="1" baseline="0" smtClean="0"/>
                      <a:pPr>
                        <a:defRPr sz="1400" b="1"/>
                      </a:pPr>
                      <a:t>[ODSTOTEK]</a:t>
                    </a:fld>
                    <a:endParaRPr lang="sl-S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6E-4150-9EAD-CB71406E8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'PODATKI ZA GRAFIKON'!$F$39:$F$42</c:f>
              <c:strCache>
                <c:ptCount val="4"/>
                <c:pt idx="0">
                  <c:v>Nižje poklicno izobraževanje</c:v>
                </c:pt>
                <c:pt idx="1">
                  <c:v>Srednje poklicno izobraževanje</c:v>
                </c:pt>
                <c:pt idx="2">
                  <c:v>Srednje strokovno izobraževanje </c:v>
                </c:pt>
                <c:pt idx="3">
                  <c:v>Gimnazije</c:v>
                </c:pt>
              </c:strCache>
            </c:strRef>
          </c:cat>
          <c:val>
            <c:numRef>
              <c:f>'PODATKI ZA GRAFIKON'!$G$39:$G$42</c:f>
              <c:numCache>
                <c:formatCode>General</c:formatCode>
                <c:ptCount val="4"/>
                <c:pt idx="0">
                  <c:v>3.2</c:v>
                </c:pt>
                <c:pt idx="1">
                  <c:v>26.7</c:v>
                </c:pt>
                <c:pt idx="2">
                  <c:v>40.4</c:v>
                </c:pt>
                <c:pt idx="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6E-4150-9EAD-CB71406E8A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ayout>
        <c:manualLayout>
          <c:xMode val="edge"/>
          <c:yMode val="edge"/>
          <c:x val="0.68439856951978062"/>
          <c:y val="0.30069225721784776"/>
          <c:w val="0.2903222315474725"/>
          <c:h val="0.59861329833770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81-4FBA-9E39-1C0EF3A3439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6E81-4FBA-9E39-1C0EF3A3439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6E81-4FBA-9E39-1C0EF3A34394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6E81-4FBA-9E39-1C0EF3A3439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81-4FBA-9E39-1C0EF3A343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81-4FBA-9E39-1C0EF3A343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81-4FBA-9E39-1C0EF3A34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GIM!$H$2:$H$7</c:f>
              <c:strCache>
                <c:ptCount val="6"/>
                <c:pt idx="0">
                  <c:v>Ekonomska </c:v>
                </c:pt>
                <c:pt idx="1">
                  <c:v>Tehniška</c:v>
                </c:pt>
                <c:pt idx="2">
                  <c:v>Umetniška </c:v>
                </c:pt>
                <c:pt idx="3">
                  <c:v>Športna</c:v>
                </c:pt>
                <c:pt idx="4">
                  <c:v>Splošna</c:v>
                </c:pt>
                <c:pt idx="5">
                  <c:v>Zasebna</c:v>
                </c:pt>
              </c:strCache>
            </c:strRef>
          </c:cat>
          <c:val>
            <c:numRef>
              <c:f>GIM!$I$2:$I$7</c:f>
              <c:numCache>
                <c:formatCode>General</c:formatCode>
                <c:ptCount val="6"/>
                <c:pt idx="0">
                  <c:v>148</c:v>
                </c:pt>
                <c:pt idx="1">
                  <c:v>187</c:v>
                </c:pt>
                <c:pt idx="2">
                  <c:v>227</c:v>
                </c:pt>
                <c:pt idx="3">
                  <c:v>282</c:v>
                </c:pt>
                <c:pt idx="4">
                  <c:v>2263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81-4FBA-9E39-1C0EF3A343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75220915234006"/>
          <c:y val="0.2785158055641922"/>
          <c:w val="0.18269795737635486"/>
          <c:h val="0.37540505489594767"/>
        </c:manualLayout>
      </c:layout>
      <c:overlay val="0"/>
      <c:txPr>
        <a:bodyPr/>
        <a:lstStyle/>
        <a:p>
          <a:pPr>
            <a:defRPr sz="1400" b="1">
              <a:solidFill>
                <a:srgbClr val="000000"/>
              </a:solidFill>
              <a:latin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7251</c:v>
                </c:pt>
                <c:pt idx="1">
                  <c:v>4030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B-4389-8299-6DF69DD726C5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6279</c:v>
                </c:pt>
                <c:pt idx="1">
                  <c:v>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7B-4389-8299-6DF69DD726C5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12384</c:v>
                </c:pt>
                <c:pt idx="1">
                  <c:v>2623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7B-4389-8299-6DF69DD726C5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2013</c:v>
                </c:pt>
                <c:pt idx="1">
                  <c:v>dec. 2023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6609</c:v>
                </c:pt>
                <c:pt idx="1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B-4389-8299-6DF69DD72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6059304"/>
        <c:axId val="606056352"/>
      </c:barChart>
      <c:catAx>
        <c:axId val="60605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6352"/>
        <c:crosses val="autoZero"/>
        <c:auto val="1"/>
        <c:lblAlgn val="ctr"/>
        <c:lblOffset val="100"/>
        <c:noMultiLvlLbl val="0"/>
      </c:catAx>
      <c:valAx>
        <c:axId val="606056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605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'slide 4'!$G$3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34-45A6-A646-F462F142A0C8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34-45A6-A646-F462F142A0C8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34-45A6-A646-F462F142A0C8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34-45A6-A646-F462F142A0C8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34-45A6-A646-F462F142A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2015</c:v>
                </c:pt>
                <c:pt idx="1">
                  <c:v>dec. 2016</c:v>
                </c:pt>
                <c:pt idx="2">
                  <c:v>dec. 2017</c:v>
                </c:pt>
                <c:pt idx="3">
                  <c:v>dec. 2018</c:v>
                </c:pt>
                <c:pt idx="4">
                  <c:v>dec. 2019</c:v>
                </c:pt>
                <c:pt idx="5">
                  <c:v>dec. 2020</c:v>
                </c:pt>
                <c:pt idx="6">
                  <c:v>dec. 2021</c:v>
                </c:pt>
                <c:pt idx="7">
                  <c:v>dec. 2022</c:v>
                </c:pt>
                <c:pt idx="8">
                  <c:v>dec. 2023</c:v>
                </c:pt>
              </c:strCache>
            </c:strRef>
          </c:cat>
          <c:val>
            <c:numRef>
              <c:f>'slide 4'!$G$4:$G$12</c:f>
              <c:numCache>
                <c:formatCode>#,##0</c:formatCode>
                <c:ptCount val="9"/>
                <c:pt idx="0">
                  <c:v>10354</c:v>
                </c:pt>
                <c:pt idx="1">
                  <c:v>8629</c:v>
                </c:pt>
                <c:pt idx="2">
                  <c:v>7097</c:v>
                </c:pt>
                <c:pt idx="3">
                  <c:v>6992</c:v>
                </c:pt>
                <c:pt idx="4">
                  <c:v>7012</c:v>
                </c:pt>
                <c:pt idx="5">
                  <c:v>8486</c:v>
                </c:pt>
                <c:pt idx="6">
                  <c:v>6162</c:v>
                </c:pt>
                <c:pt idx="7">
                  <c:v>5057</c:v>
                </c:pt>
                <c:pt idx="8">
                  <c:v>4929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434-45A6-A646-F462F142A0C8}"/>
            </c:ext>
          </c:extLst>
        </c:ser>
        <c:ser>
          <c:idx val="1"/>
          <c:order val="1"/>
          <c:tx>
            <c:strRef>
              <c:f>'slide 4'!$H$3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2015</c:v>
                </c:pt>
                <c:pt idx="1">
                  <c:v>dec. 2016</c:v>
                </c:pt>
                <c:pt idx="2">
                  <c:v>dec. 2017</c:v>
                </c:pt>
                <c:pt idx="3">
                  <c:v>dec. 2018</c:v>
                </c:pt>
                <c:pt idx="4">
                  <c:v>dec. 2019</c:v>
                </c:pt>
                <c:pt idx="5">
                  <c:v>dec. 2020</c:v>
                </c:pt>
                <c:pt idx="6">
                  <c:v>dec. 2021</c:v>
                </c:pt>
                <c:pt idx="7">
                  <c:v>dec. 2022</c:v>
                </c:pt>
                <c:pt idx="8">
                  <c:v>dec. 2023</c:v>
                </c:pt>
              </c:strCache>
            </c:strRef>
          </c:cat>
          <c:val>
            <c:numRef>
              <c:f>'slide 4'!$H$4:$H$12</c:f>
              <c:numCache>
                <c:formatCode>#,##0</c:formatCode>
                <c:ptCount val="9"/>
                <c:pt idx="0">
                  <c:v>26938</c:v>
                </c:pt>
                <c:pt idx="1">
                  <c:v>21530</c:v>
                </c:pt>
                <c:pt idx="2">
                  <c:v>16968</c:v>
                </c:pt>
                <c:pt idx="3">
                  <c:v>15924</c:v>
                </c:pt>
                <c:pt idx="4">
                  <c:v>15169</c:v>
                </c:pt>
                <c:pt idx="5">
                  <c:v>18336</c:v>
                </c:pt>
                <c:pt idx="6">
                  <c:v>12749</c:v>
                </c:pt>
                <c:pt idx="7">
                  <c:v>10429</c:v>
                </c:pt>
                <c:pt idx="8">
                  <c:v>9852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34-45A6-A646-F462F142A0C8}"/>
            </c:ext>
          </c:extLst>
        </c:ser>
        <c:ser>
          <c:idx val="2"/>
          <c:order val="2"/>
          <c:tx>
            <c:strRef>
              <c:f>'slide 4'!$I$3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4'!$F$4:$F$12</c:f>
              <c:strCache>
                <c:ptCount val="9"/>
                <c:pt idx="0">
                  <c:v>dec. 2015</c:v>
                </c:pt>
                <c:pt idx="1">
                  <c:v>dec. 2016</c:v>
                </c:pt>
                <c:pt idx="2">
                  <c:v>dec. 2017</c:v>
                </c:pt>
                <c:pt idx="3">
                  <c:v>dec. 2018</c:v>
                </c:pt>
                <c:pt idx="4">
                  <c:v>dec. 2019</c:v>
                </c:pt>
                <c:pt idx="5">
                  <c:v>dec. 2020</c:v>
                </c:pt>
                <c:pt idx="6">
                  <c:v>dec. 2021</c:v>
                </c:pt>
                <c:pt idx="7">
                  <c:v>dec. 2022</c:v>
                </c:pt>
                <c:pt idx="8">
                  <c:v>dec. 2023</c:v>
                </c:pt>
              </c:strCache>
            </c:strRef>
          </c:cat>
          <c:val>
            <c:numRef>
              <c:f>'slide 4'!$I$4:$I$12</c:f>
              <c:numCache>
                <c:formatCode>#,##0</c:formatCode>
                <c:ptCount val="9"/>
                <c:pt idx="0">
                  <c:v>113076</c:v>
                </c:pt>
                <c:pt idx="1">
                  <c:v>99615</c:v>
                </c:pt>
                <c:pt idx="2">
                  <c:v>85060</c:v>
                </c:pt>
                <c:pt idx="3">
                  <c:v>78534</c:v>
                </c:pt>
                <c:pt idx="4">
                  <c:v>75292</c:v>
                </c:pt>
                <c:pt idx="5">
                  <c:v>87283</c:v>
                </c:pt>
                <c:pt idx="6">
                  <c:v>65969</c:v>
                </c:pt>
                <c:pt idx="7">
                  <c:v>53181</c:v>
                </c:pt>
                <c:pt idx="8">
                  <c:v>48353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434-45A6-A646-F462F142A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2208"/>
        <c:axId val="485507616"/>
      </c:lineChart>
      <c:catAx>
        <c:axId val="4855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07616"/>
        <c:crosses val="autoZero"/>
        <c:auto val="1"/>
        <c:lblAlgn val="ctr"/>
        <c:lblOffset val="100"/>
        <c:noMultiLvlLbl val="0"/>
      </c:catAx>
      <c:valAx>
        <c:axId val="485507616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485512208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</c:f>
              <c:strCache>
                <c:ptCount val="1"/>
                <c:pt idx="0">
                  <c:v>European Union - 27 countries (from 2020)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8'!$B$1,'slide 8'!$D$1,'slide 8'!$F$1,'slide 8'!$H$1,'slide 8'!$J$1,'slide 8'!$L$1)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8'!$B$2,'slide 8'!$D$2,'slide 8'!$F$2,'slide 8'!$H$2,'slide 8'!$J$2,'slide 8'!$L$2)</c:f>
              <c:numCache>
                <c:formatCode>0.0</c:formatCode>
                <c:ptCount val="6"/>
                <c:pt idx="0">
                  <c:v>16.100000000000001</c:v>
                </c:pt>
                <c:pt idx="1">
                  <c:v>14.9</c:v>
                </c:pt>
                <c:pt idx="2">
                  <c:v>16.8</c:v>
                </c:pt>
                <c:pt idx="3">
                  <c:v>17.5</c:v>
                </c:pt>
                <c:pt idx="4">
                  <c:v>14.4</c:v>
                </c:pt>
                <c:pt idx="5">
                  <c:v>14.3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4D-453C-8A1A-244FB2FDA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7699408"/>
        <c:axId val="607698096"/>
      </c:barChart>
      <c:catAx>
        <c:axId val="6076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8096"/>
        <c:crosses val="autoZero"/>
        <c:auto val="1"/>
        <c:lblAlgn val="ctr"/>
        <c:lblOffset val="100"/>
        <c:noMultiLvlLbl val="0"/>
      </c:catAx>
      <c:valAx>
        <c:axId val="607698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076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8'!$A$29</c:f>
              <c:strCache>
                <c:ptCount val="1"/>
                <c:pt idx="0">
                  <c:v>Slovenia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33-4A16-A31D-38AC9AB04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8'!$B$28,'slide 8'!$D$28,'slide 8'!$F$28,'slide 8'!$H$28,'slide 8'!$J$28,'slide 8'!$L$28)</c:f>
              <c:strCache>
                <c:ptCount val="6"/>
                <c:pt idx="0">
                  <c:v>2018Q2</c:v>
                </c:pt>
                <c:pt idx="1">
                  <c:v>2019Q2</c:v>
                </c:pt>
                <c:pt idx="2">
                  <c:v>2020Q2</c:v>
                </c:pt>
                <c:pt idx="3">
                  <c:v>2021Q2</c:v>
                </c:pt>
                <c:pt idx="4">
                  <c:v>2022Q2</c:v>
                </c:pt>
                <c:pt idx="5">
                  <c:v>2023Q2</c:v>
                </c:pt>
              </c:strCache>
              <c:extLst/>
            </c:strRef>
          </c:cat>
          <c:val>
            <c:numRef>
              <c:f>('slide 8'!$B$29,'slide 8'!$D$29,'slide 8'!$F$29,'slide 8'!$H$29,'slide 8'!$J$29,'slide 8'!$L$29)</c:f>
              <c:numCache>
                <c:formatCode>0.0</c:formatCode>
                <c:ptCount val="6"/>
                <c:pt idx="0">
                  <c:v>8.1</c:v>
                </c:pt>
                <c:pt idx="1">
                  <c:v>6.5</c:v>
                </c:pt>
                <c:pt idx="2">
                  <c:v>15.6</c:v>
                </c:pt>
                <c:pt idx="3">
                  <c:v>14.2</c:v>
                </c:pt>
                <c:pt idx="4">
                  <c:v>12.4</c:v>
                </c:pt>
                <c:pt idx="5">
                  <c:v>10.6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D33-4A16-A31D-38AC9AB04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4287680"/>
        <c:axId val="564284072"/>
      </c:barChart>
      <c:catAx>
        <c:axId val="5642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4072"/>
        <c:crosses val="autoZero"/>
        <c:auto val="1"/>
        <c:lblAlgn val="ctr"/>
        <c:lblOffset val="100"/>
        <c:noMultiLvlLbl val="0"/>
      </c:catAx>
      <c:valAx>
        <c:axId val="564284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56428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79-48C3-AC12-F35C3B35FA63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79-48C3-AC12-F35C3B35FA63}"/>
              </c:ext>
            </c:extLst>
          </c:dPt>
          <c:dPt>
            <c:idx val="19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79-48C3-AC12-F35C3B35FA63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79-48C3-AC12-F35C3B35FA63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79-48C3-AC12-F35C3B35FA63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79-48C3-AC12-F35C3B35FA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9'!$A$2:$A$29</c:f>
              <c:strCache>
                <c:ptCount val="28"/>
                <c:pt idx="0">
                  <c:v>ES</c:v>
                </c:pt>
                <c:pt idx="1">
                  <c:v>EL</c:v>
                </c:pt>
                <c:pt idx="2">
                  <c:v>SE</c:v>
                </c:pt>
                <c:pt idx="3">
                  <c:v>IT</c:v>
                </c:pt>
                <c:pt idx="4">
                  <c:v>RO</c:v>
                </c:pt>
                <c:pt idx="5">
                  <c:v>FI</c:v>
                </c:pt>
                <c:pt idx="6">
                  <c:v>SK</c:v>
                </c:pt>
                <c:pt idx="7">
                  <c:v>HR</c:v>
                </c:pt>
                <c:pt idx="8">
                  <c:v>PT</c:v>
                </c:pt>
                <c:pt idx="9">
                  <c:v>EE</c:v>
                </c:pt>
                <c:pt idx="10">
                  <c:v>FR</c:v>
                </c:pt>
                <c:pt idx="11">
                  <c:v>CY</c:v>
                </c:pt>
                <c:pt idx="12">
                  <c:v>LU</c:v>
                </c:pt>
                <c:pt idx="13">
                  <c:v>EU27</c:v>
                </c:pt>
                <c:pt idx="14">
                  <c:v>BE</c:v>
                </c:pt>
                <c:pt idx="15">
                  <c:v>HU</c:v>
                </c:pt>
                <c:pt idx="16">
                  <c:v>IE</c:v>
                </c:pt>
                <c:pt idx="17">
                  <c:v>BG</c:v>
                </c:pt>
                <c:pt idx="18">
                  <c:v>PL</c:v>
                </c:pt>
                <c:pt idx="19">
                  <c:v>SI</c:v>
                </c:pt>
                <c:pt idx="20">
                  <c:v>AT</c:v>
                </c:pt>
                <c:pt idx="21">
                  <c:v>CZ</c:v>
                </c:pt>
                <c:pt idx="22">
                  <c:v>LV</c:v>
                </c:pt>
                <c:pt idx="23">
                  <c:v>DK</c:v>
                </c:pt>
                <c:pt idx="24">
                  <c:v>MT</c:v>
                </c:pt>
                <c:pt idx="25">
                  <c:v>LT</c:v>
                </c:pt>
                <c:pt idx="26">
                  <c:v>NL</c:v>
                </c:pt>
                <c:pt idx="27">
                  <c:v>DE</c:v>
                </c:pt>
              </c:strCache>
            </c:strRef>
          </c:cat>
          <c:val>
            <c:numRef>
              <c:f>'slide 9'!$B$2:$B$29</c:f>
              <c:numCache>
                <c:formatCode>#,##0.##########</c:formatCode>
                <c:ptCount val="28"/>
                <c:pt idx="0">
                  <c:v>27.9</c:v>
                </c:pt>
                <c:pt idx="1">
                  <c:v>26.7</c:v>
                </c:pt>
                <c:pt idx="2">
                  <c:v>26.3</c:v>
                </c:pt>
                <c:pt idx="3">
                  <c:v>22.1</c:v>
                </c:pt>
                <c:pt idx="4">
                  <c:v>21.2</c:v>
                </c:pt>
                <c:pt idx="5">
                  <c:v>21.2</c:v>
                </c:pt>
                <c:pt idx="6">
                  <c:v>18.8</c:v>
                </c:pt>
                <c:pt idx="7">
                  <c:v>17.899999999999999</c:v>
                </c:pt>
                <c:pt idx="8">
                  <c:v>17.100000000000001</c:v>
                </c:pt>
                <c:pt idx="9">
                  <c:v>16.399999999999999</c:v>
                </c:pt>
                <c:pt idx="10">
                  <c:v>15.8</c:v>
                </c:pt>
                <c:pt idx="11">
                  <c:v>15.6</c:v>
                </c:pt>
                <c:pt idx="12">
                  <c:v>15.2</c:v>
                </c:pt>
                <c:pt idx="13">
                  <c:v>14.3</c:v>
                </c:pt>
                <c:pt idx="14">
                  <c:v>13.9</c:v>
                </c:pt>
                <c:pt idx="15">
                  <c:v>13.9</c:v>
                </c:pt>
                <c:pt idx="16">
                  <c:v>12.2</c:v>
                </c:pt>
                <c:pt idx="17">
                  <c:v>11.8</c:v>
                </c:pt>
                <c:pt idx="18" formatCode="#,##0.0">
                  <c:v>11</c:v>
                </c:pt>
                <c:pt idx="19">
                  <c:v>10.6</c:v>
                </c:pt>
                <c:pt idx="20" formatCode="#,##0.0">
                  <c:v>10</c:v>
                </c:pt>
                <c:pt idx="21">
                  <c:v>9.6999999999999993</c:v>
                </c:pt>
                <c:pt idx="22">
                  <c:v>9.6</c:v>
                </c:pt>
                <c:pt idx="23">
                  <c:v>9.3000000000000007</c:v>
                </c:pt>
                <c:pt idx="24">
                  <c:v>8.9</c:v>
                </c:pt>
                <c:pt idx="25">
                  <c:v>8.6</c:v>
                </c:pt>
                <c:pt idx="26">
                  <c:v>8.1999999999999993</c:v>
                </c:pt>
                <c:pt idx="27" formatCode="#,##0.0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'slide 9'!#REF!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C-A479-48C3-AC12-F35C3B35F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19478208"/>
        <c:axId val="619478536"/>
      </c:barChart>
      <c:catAx>
        <c:axId val="6194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536"/>
        <c:crosses val="autoZero"/>
        <c:auto val="1"/>
        <c:lblAlgn val="ctr"/>
        <c:lblOffset val="100"/>
        <c:noMultiLvlLbl val="0"/>
      </c:catAx>
      <c:valAx>
        <c:axId val="6194785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6194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7297-2F37-452A-8D3F-2150E3BC3D3D}" type="datetimeFigureOut">
              <a:rPr lang="sl-SI" smtClean="0"/>
              <a:t>6. 02. 2024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8DAA8-03E1-4670-894D-6485905DD8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25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99D6-7BDE-4A9A-9B58-FD7D6FEA3A9C}" type="datetimeFigureOut">
              <a:rPr lang="sl-SI" smtClean="0"/>
              <a:t>6. 02. 2024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2EE88-C2DF-40E3-8FF4-930A0225C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3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38CA7D2-B67C-425E-AED4-A5FD660B343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2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BDD2E64-7F6E-4F67-A75C-B10856509C9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A558949-6140-4E8B-8474-3BC06FD2ED3B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764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000">
                <a:latin typeface="Arial" panose="020B0604020202020204" pitchFamily="34" charset="0"/>
                <a:ea typeface="Microsoft YaHei" panose="020B0503020204020204" pitchFamily="34" charset="-122"/>
              </a:rPr>
              <a:t>Tu malo povem o različnih programih – glej str. 2 v prilogi 1 – razpis.</a:t>
            </a:r>
          </a:p>
        </p:txBody>
      </p:sp>
    </p:spTree>
    <p:extLst>
      <p:ext uri="{BB962C8B-B14F-4D97-AF65-F5344CB8AC3E}">
        <p14:creationId xmlns:p14="http://schemas.microsoft.com/office/powerpoint/2010/main" val="365665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9989BED-C5B2-457C-AB04-9AF38422C02D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30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1168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>
                <a:latin typeface="Arial" panose="020B0604020202020204" pitchFamily="34" charset="0"/>
                <a:ea typeface="Microsoft YaHei" panose="020B0503020204020204" pitchFamily="34" charset="-122"/>
              </a:rPr>
              <a:t>PRIJAVA na preizkuse do 27. 2. 2015 -  na posebnem obrazcu – spletna stran MIZŠ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sl-SI" altLang="sl-SI" sz="240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>
                <a:latin typeface="Arial" panose="020B0604020202020204" pitchFamily="34" charset="0"/>
                <a:ea typeface="Microsoft YaHei" panose="020B0503020204020204" pitchFamily="34" charset="-122"/>
              </a:rPr>
              <a:t>Izdana potrdila do 27. 3. 2015!</a:t>
            </a:r>
          </a:p>
        </p:txBody>
      </p:sp>
    </p:spTree>
    <p:extLst>
      <p:ext uri="{BB962C8B-B14F-4D97-AF65-F5344CB8AC3E}">
        <p14:creationId xmlns:p14="http://schemas.microsoft.com/office/powerpoint/2010/main" val="417759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253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38238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38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10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82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4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26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98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D1C2E-1FD5-421A-A86F-FB5860F9E8D2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45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4FAC68-CAA8-4658-AD42-BF8387B6F8E2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33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0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48131" name="Ograda opomb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48132" name="Ograda številke diapoz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F350CAD-D567-4245-8677-923CE320BDA8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35</a:t>
            </a:fld>
            <a:endParaRPr kumimoji="0" lang="sl-SI" altLang="sl-SI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1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337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1387" indent="-28514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0596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6834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3072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9310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548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1787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8025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24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890A-5C24-43C2-AC72-0ED32D040AD3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24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1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337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1387" indent="-28514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0596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6834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3072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9310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548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1787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8025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24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890A-5C24-43C2-AC72-0ED32D040AD3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24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56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67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3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9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5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6. 02. 2024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3"/>
            <a:ext cx="11290300" cy="6524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85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0651817" y="248135"/>
            <a:ext cx="2450843" cy="214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777879"/>
            <a:ext cx="742304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075" y="482887"/>
            <a:ext cx="9465589" cy="1079304"/>
          </a:xfrm>
        </p:spPr>
        <p:txBody>
          <a:bodyPr anchor="ctr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67" b="1"/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0078" y="2075381"/>
            <a:ext cx="9465591" cy="4315145"/>
          </a:xfrm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475641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4233" y="3429000"/>
            <a:ext cx="12192000" cy="3429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Slik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1" y="404817"/>
            <a:ext cx="191981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30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4233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2446867" y="1709743"/>
            <a:ext cx="890058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8" name="Označba mesta besedila 2"/>
          <p:cNvSpPr>
            <a:spLocks noGrp="1"/>
          </p:cNvSpPr>
          <p:nvPr>
            <p:ph type="body" idx="1"/>
          </p:nvPr>
        </p:nvSpPr>
        <p:spPr>
          <a:xfrm>
            <a:off x="2446867" y="4589470"/>
            <a:ext cx="89005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6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9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B4143-5CC3-463C-8688-0BA4FA0261B3}" type="slidenum">
              <a:rPr lang="sl-SI" altLang="sl-S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63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8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5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  <a:endParaRPr lang="en-US"/>
          </a:p>
          <a:p>
            <a:pPr lvl="1"/>
            <a:r>
              <a:rPr lang="en-US"/>
              <a:t>Adaadasfsda msdlfgnskdlfn gkdlfgn jkadfh jkhdfjkgh jkdf ghjkdfhgjkdf hgjkdf hgjkdfshzg</a:t>
            </a:r>
            <a:endParaRPr lang="sl-SI"/>
          </a:p>
          <a:p>
            <a:pPr lvl="2"/>
            <a:r>
              <a:rPr lang="sl-SI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5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051" r:id="rId13"/>
    <p:sldLayoutId id="2147484055" r:id="rId14"/>
    <p:sldLayoutId id="214748406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v.si/teme/vpis-v-srednjo-solo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naklo.si/" TargetMode="External"/><Relationship Id="rId7" Type="http://schemas.openxmlformats.org/officeDocument/2006/relationships/hyperlink" Target="http://www.ess.gov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mojaizbira.si/" TargetMode="External"/><Relationship Id="rId5" Type="http://schemas.openxmlformats.org/officeDocument/2006/relationships/hyperlink" Target="https://www.gov.si/teme/vpis-v-srednjo-solo/" TargetMode="External"/><Relationship Id="rId4" Type="http://schemas.openxmlformats.org/officeDocument/2006/relationships/hyperlink" Target="http://www.os-sostro.si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ss.gov.si/partnerji/trg-dela/poklicni-barometer/" TargetMode="Externa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ss.gov.si/partnerji/trg-dela/poklicni-barometer/" TargetMode="Externa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teja.stefancic@os-naklo.si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018903" y="1240971"/>
            <a:ext cx="10254343" cy="490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>
                <a:solidFill>
                  <a:srgbClr val="002060"/>
                </a:solidFill>
              </a:rPr>
              <a:t>VPIS V SREDNJE ŠOLE IN 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>
                <a:solidFill>
                  <a:srgbClr val="002060"/>
                </a:solidFill>
              </a:rPr>
              <a:t>GIMNAZIJE 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903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Predstavitev razpisa za vpis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in postopka vpisa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za šolsko leto </a:t>
            </a:r>
            <a:r>
              <a:rPr lang="sl-SI" altLang="sl-SI" sz="2400" b="1" dirty="0" smtClean="0">
                <a:solidFill>
                  <a:srgbClr val="002060"/>
                </a:solidFill>
              </a:rPr>
              <a:t>2024/2025</a:t>
            </a:r>
            <a:endParaRPr lang="sl-SI" altLang="sl-SI" sz="2400" b="1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3629" dirty="0">
              <a:solidFill>
                <a:srgbClr val="00CC33"/>
              </a:solidFill>
            </a:endParaRP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>
                <a:solidFill>
                  <a:srgbClr val="000000"/>
                </a:solidFill>
              </a:rPr>
              <a:t>Teja Štefančič,</a:t>
            </a: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>
                <a:solidFill>
                  <a:srgbClr val="000000"/>
                </a:solidFill>
              </a:rPr>
              <a:t>5</a:t>
            </a:r>
            <a:r>
              <a:rPr lang="sl-SI" altLang="sl-SI" sz="2100" dirty="0" smtClean="0">
                <a:solidFill>
                  <a:srgbClr val="000000"/>
                </a:solidFill>
              </a:rPr>
              <a:t>. </a:t>
            </a:r>
            <a:r>
              <a:rPr lang="sl-SI" altLang="sl-SI" sz="2100" dirty="0">
                <a:solidFill>
                  <a:srgbClr val="000000"/>
                </a:solidFill>
              </a:rPr>
              <a:t>2</a:t>
            </a:r>
            <a:r>
              <a:rPr lang="sl-SI" altLang="sl-SI" sz="2100" dirty="0" smtClean="0">
                <a:solidFill>
                  <a:srgbClr val="000000"/>
                </a:solidFill>
              </a:rPr>
              <a:t>. 2024</a:t>
            </a:r>
            <a:endParaRPr lang="sl-SI" altLang="sl-SI" sz="2100" dirty="0">
              <a:solidFill>
                <a:srgbClr val="0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72" y="875348"/>
            <a:ext cx="36195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3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Najmanjkrat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5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276445"/>
              </p:ext>
            </p:extLst>
          </p:nvPr>
        </p:nvGraphicFramePr>
        <p:xfrm>
          <a:off x="3552484" y="2162221"/>
          <a:ext cx="4484076" cy="3377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Klepar-krovec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Tapetnik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Pek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Strojnik strojnih inštalacij</a:t>
                      </a:r>
                    </a:p>
                  </a:txBody>
                  <a:tcPr marL="9527" marR="9527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Metalurg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Obdelovalec lesa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Pomočnik v biotehniki in oskrbi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Pomočnik v tehnoloških procesih</a:t>
                      </a: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25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79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srednjem strokovnem izobraževanju</a:t>
            </a:r>
          </a:p>
        </p:txBody>
      </p:sp>
      <p:graphicFrame>
        <p:nvGraphicFramePr>
          <p:cNvPr id="4" name="Ograda vsebin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756219"/>
              </p:ext>
            </p:extLst>
          </p:nvPr>
        </p:nvGraphicFramePr>
        <p:xfrm>
          <a:off x="3940537" y="2133972"/>
          <a:ext cx="3609794" cy="395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Tehnik računalništva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Predšolska vzgoja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Strojni tehnik 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Ekonomski tehnik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Kozmetični tehnik       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Elektrotehnik </a:t>
                      </a: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Medijski tehnik 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Tehnik zdravstvene nege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Tehnik oblikovanja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Veterinarski tehnik                                                                         </a:t>
                      </a: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2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>
                <a:solidFill>
                  <a:srgbClr val="002060"/>
                </a:solidFill>
              </a:rPr>
              <a:t>NAMERE: </a:t>
            </a:r>
            <a:r>
              <a:rPr lang="sl-SI" u="sng">
                <a:solidFill>
                  <a:srgbClr val="002060"/>
                </a:solidFill>
              </a:rPr>
              <a:t>Najmanjkrat</a:t>
            </a:r>
            <a:r>
              <a:rPr lang="sl-SI">
                <a:solidFill>
                  <a:srgbClr val="002060"/>
                </a:solidFill>
              </a:rPr>
              <a:t> </a:t>
            </a:r>
            <a:r>
              <a:rPr lang="sl-SI" dirty="0">
                <a:solidFill>
                  <a:srgbClr val="002060"/>
                </a:solidFill>
              </a:rPr>
              <a:t>izbrani programi v srednjem strokovnem izobraževanju</a:t>
            </a:r>
          </a:p>
        </p:txBody>
      </p:sp>
      <p:graphicFrame>
        <p:nvGraphicFramePr>
          <p:cNvPr id="5" name="Ograd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658623"/>
              </p:ext>
            </p:extLst>
          </p:nvPr>
        </p:nvGraphicFramePr>
        <p:xfrm>
          <a:off x="3548698" y="2120909"/>
          <a:ext cx="4391025" cy="1970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Geodetski tehnik 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Ustvarjalec modnih oblačil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241768942"/>
                  </a:ext>
                </a:extLst>
              </a:tr>
              <a:tr h="40974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Okoljevarstveni tehnik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Plovbni tehnik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ctr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Hortikulturni tehnik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4" marR="9524" marT="952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0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 noGrp="1"/>
          </p:cNvSpPr>
          <p:nvPr>
            <p:ph type="title"/>
          </p:nvPr>
        </p:nvSpPr>
        <p:spPr>
          <a:xfrm>
            <a:off x="101381" y="667257"/>
            <a:ext cx="2824699" cy="336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altLang="sl-SI" dirty="0">
                <a:solidFill>
                  <a:srgbClr val="002060"/>
                </a:solidFill>
              </a:rPr>
              <a:t>razpis za vpis </a:t>
            </a:r>
            <a:r>
              <a:rPr lang="sl-SI" altLang="sl-SI" dirty="0" smtClean="0">
                <a:solidFill>
                  <a:srgbClr val="002060"/>
                </a:solidFill>
              </a:rPr>
              <a:t>2024/2025</a:t>
            </a: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/>
              <a:t/>
            </a:r>
            <a:br>
              <a:rPr lang="sl-SI" altLang="sl-SI" dirty="0"/>
            </a:br>
            <a:r>
              <a:rPr lang="sl-SI" altLang="sl-SI" sz="2000" b="1" cap="none" dirty="0">
                <a:latin typeface="+mn-lt"/>
              </a:rPr>
              <a:t>Objavljen na spletni strani ministrstva</a:t>
            </a:r>
            <a:endParaRPr lang="sl-SI" altLang="sl-SI" sz="2000" b="1" cap="none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881846" y="343174"/>
            <a:ext cx="695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  <a:hlinkClick r:id="rId2"/>
              </a:rPr>
              <a:t>https://www.gov.si/teme/vpis-v-srednjo-solo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2894" t="12576" r="4711" b="5473"/>
          <a:stretch/>
        </p:blipFill>
        <p:spPr>
          <a:xfrm>
            <a:off x="3111544" y="1046079"/>
            <a:ext cx="8953226" cy="5700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199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2348" t="16749" r="18196" b="20653"/>
          <a:stretch/>
        </p:blipFill>
        <p:spPr>
          <a:xfrm>
            <a:off x="1031845" y="397040"/>
            <a:ext cx="10435905" cy="6180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lipsa 2"/>
          <p:cNvSpPr/>
          <p:nvPr/>
        </p:nvSpPr>
        <p:spPr>
          <a:xfrm>
            <a:off x="1031845" y="2662416"/>
            <a:ext cx="8678333" cy="661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205587" y="-88645"/>
            <a:ext cx="1903167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sl-SI" altLang="sl-SI" sz="1200" b="1" i="0" u="none" strike="noStrike" cap="none" normalizeH="0" baseline="0" bmk="_Toc34307333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OSREDNJESLOVENSKA REGIJA</a:t>
            </a:r>
            <a:endParaRPr kumimoji="0" lang="sl-SI" altLang="sl-SI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9082" t="19075" r="51387" b="30253"/>
          <a:stretch/>
        </p:blipFill>
        <p:spPr>
          <a:xfrm>
            <a:off x="1604228" y="99617"/>
            <a:ext cx="9275310" cy="6687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lipsa 3"/>
          <p:cNvSpPr/>
          <p:nvPr/>
        </p:nvSpPr>
        <p:spPr>
          <a:xfrm>
            <a:off x="981512" y="3061982"/>
            <a:ext cx="10578518" cy="570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38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049352"/>
              </p:ext>
            </p:extLst>
          </p:nvPr>
        </p:nvGraphicFramePr>
        <p:xfrm>
          <a:off x="4096294" y="488924"/>
          <a:ext cx="7785100" cy="6008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19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Gospodar na podeželju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Pek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Slaščičar</a:t>
                      </a:r>
                      <a:r>
                        <a:rPr lang="sl-SI" sz="1400" b="1" u="none" strike="noStrike" baseline="0" dirty="0">
                          <a:effectLst/>
                        </a:rPr>
                        <a:t>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Cvetličar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Vrtnar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Mesar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Mehanik kmetijskih in delovnih strojev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8547412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Srednja gostinska in </a:t>
                      </a:r>
                      <a:r>
                        <a:rPr lang="sv-SE" sz="1400" u="none" strike="noStrike" dirty="0" smtClean="0">
                          <a:effectLst/>
                        </a:rPr>
                        <a:t>turistična </a:t>
                      </a:r>
                      <a:r>
                        <a:rPr lang="sv-SE" sz="1400" u="none" strike="noStrike" dirty="0">
                          <a:effectLst/>
                        </a:rPr>
                        <a:t>šola Radovljica </a:t>
                      </a: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Gastronomske</a:t>
                      </a:r>
                      <a:r>
                        <a:rPr lang="sl-SI" sz="1400" b="1" u="none" strike="noStrike" baseline="0" dirty="0">
                          <a:effectLst/>
                        </a:rPr>
                        <a:t> in hotelirske storitve </a:t>
                      </a:r>
                      <a:endParaRPr lang="sl-SI" sz="1400" b="1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sl-SI" sz="1400" b="1" u="none" strike="noStrike" baseline="0" dirty="0" smtClean="0">
                          <a:effectLst/>
                        </a:rPr>
                        <a:t>(</a:t>
                      </a:r>
                      <a:r>
                        <a:rPr lang="sl-SI" sz="1400" b="1" u="none" strike="noStrike" baseline="0" dirty="0">
                          <a:effectLst/>
                        </a:rPr>
                        <a:t>kuhar – natakar)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Srednja šola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dirty="0" err="1">
                          <a:effectLst/>
                        </a:rPr>
                        <a:t>Mehatronik</a:t>
                      </a:r>
                      <a:r>
                        <a:rPr lang="sl-SI" sz="1400" b="1" u="none" strike="noStrike" dirty="0">
                          <a:effectLst/>
                        </a:rPr>
                        <a:t> operater</a:t>
                      </a:r>
                      <a:endParaRPr lang="sl-SI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Srednja tehniška šola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Računalnikar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operater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ekonomska, storitvena in gradbena šola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Prodajalec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Pečar - polagalec keramičnih oblog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Zidar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0404084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0772159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Slikopleskar – črkoslikar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8672827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Administrator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4600136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Frizer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761944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>
                          <a:effectLst/>
                        </a:rPr>
                        <a:t>, Srednja šola za strojništvo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Oblikovalec kovin – orodjar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mehanik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908599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Inštalater strojnih inštalacij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8164547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Avtoserviser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7120104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Avtokaroserist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4215797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Tapetnik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/>
          </p:cNvSpPr>
          <p:nvPr/>
        </p:nvSpPr>
        <p:spPr>
          <a:xfrm>
            <a:off x="406405" y="133222"/>
            <a:ext cx="3301995" cy="274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SREDNJE POKLICNO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IZOBRAŽEVANJE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(3-LETNO) </a:t>
            </a:r>
          </a:p>
          <a:p>
            <a:r>
              <a:rPr lang="sl-SI" altLang="sl-SI" dirty="0">
                <a:solidFill>
                  <a:srgbClr val="002060"/>
                </a:solidFill>
              </a:rPr>
              <a:t>V GORENJSKI REGIJI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06405" y="3155005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</a:rPr>
              <a:t>* programi se bodo izvajali tudi v vajeniški obliki</a:t>
            </a:r>
          </a:p>
        </p:txBody>
      </p:sp>
    </p:spTree>
    <p:extLst>
      <p:ext uri="{BB962C8B-B14F-4D97-AF65-F5344CB8AC3E}">
        <p14:creationId xmlns:p14="http://schemas.microsoft.com/office/powerpoint/2010/main" val="301638001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519247" y="-326570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SREDNJE STROKOVNO IZOBRAŽEVANJE (4-LETNO) V GORENJSKI REGIJI </a:t>
            </a: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341576"/>
              </p:ext>
            </p:extLst>
          </p:nvPr>
        </p:nvGraphicFramePr>
        <p:xfrm>
          <a:off x="1031965" y="1354041"/>
          <a:ext cx="9764665" cy="5231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2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Hortikulturni tehnik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Kmetijsko-podjetniški tehnik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Živilsko-prehranski 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Naravovarstveni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70478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Medijski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Srednja gostinska in turistična šola Radovljica 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Gastronomija in turizem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Kozmetični tehnik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70200297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Farmacevtski</a:t>
                      </a:r>
                      <a:r>
                        <a:rPr lang="sl-SI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tehnik </a:t>
                      </a:r>
                      <a:r>
                        <a:rPr lang="sl-SI" sz="1400" b="1" u="none" strike="noStrike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(če prejmejo vsaj 20 prijav)</a:t>
                      </a:r>
                      <a:endParaRPr lang="sl-SI" sz="1400" b="1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9820952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Srednja šola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Zdravstvena nega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Predšolska vzgoja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Srednja tehniška šola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računalništva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</a:t>
                      </a: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mehatronike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 smtClean="0">
                          <a:effectLst/>
                        </a:rPr>
                        <a:t>Šolski center Kranj, </a:t>
                      </a:r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</a:t>
                      </a: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ekonomska, storitvena in gradbena šola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Gradbeni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>
                          <a:effectLst/>
                        </a:rPr>
                        <a:t>, Srednja šola za strojništvo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Lesarski</a:t>
                      </a:r>
                      <a:r>
                        <a:rPr lang="sl-SI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tehnik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7206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641167" y="261257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SPLOŠNO SREDNJE IZOBRAŽEVANJE (GIMNAZIJE) V GORENJSKI REGIJI</a:t>
            </a: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830351"/>
              </p:ext>
            </p:extLst>
          </p:nvPr>
        </p:nvGraphicFramePr>
        <p:xfrm>
          <a:off x="992779" y="2207679"/>
          <a:ext cx="10144034" cy="3472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</a:t>
                      </a:r>
                      <a:r>
                        <a:rPr lang="sl-SI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</a:t>
                      </a:r>
                      <a:r>
                        <a:rPr lang="sl-SI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(modul biotehnologija)</a:t>
                      </a:r>
                      <a:endParaRPr lang="sl-SI" sz="1400" b="1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18156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</a:t>
                      </a:r>
                      <a:r>
                        <a:rPr lang="sl-SI" sz="1400" u="none" strike="noStrike" baseline="0" dirty="0">
                          <a:effectLst/>
                        </a:rPr>
                        <a:t> Franceta Prešerna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59120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8945390"/>
                  </a:ext>
                </a:extLst>
              </a:tr>
              <a:tr h="271363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1413214"/>
                  </a:ext>
                </a:extLst>
              </a:tr>
              <a:tr h="244417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194203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Jesenice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79168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Kranj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Gimnazija Škofja Loka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Klasična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4284384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>
                          <a:effectLst/>
                        </a:rPr>
                        <a:t> Strokovna gimnazija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Šolski center Škofja Loka</a:t>
                      </a:r>
                      <a:endParaRPr lang="sv-SE" sz="1400" u="none" strike="noStrike" dirty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gimnazija</a:t>
                      </a:r>
                      <a:r>
                        <a:rPr lang="sl-SI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400" b="1" u="none" strike="noStrike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(če prejmejo vsaj 20 prijav)</a:t>
                      </a:r>
                      <a:endParaRPr lang="sl-SI" sz="1400" b="1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524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47527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98935" y="2496051"/>
            <a:ext cx="4226560" cy="2994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000" b="1" dirty="0"/>
              <a:t>Metalurg</a:t>
            </a:r>
            <a:r>
              <a:rPr lang="sl-SI" sz="2000" dirty="0"/>
              <a:t>: Ravne na Koroškem</a:t>
            </a:r>
          </a:p>
          <a:p>
            <a:pPr>
              <a:defRPr/>
            </a:pPr>
            <a:r>
              <a:rPr lang="sl-SI" sz="2000" b="1" dirty="0"/>
              <a:t>Gozdar</a:t>
            </a:r>
            <a:r>
              <a:rPr lang="sl-SI" sz="2000" dirty="0"/>
              <a:t>: Postojna, MB</a:t>
            </a:r>
          </a:p>
          <a:p>
            <a:pPr>
              <a:defRPr/>
            </a:pPr>
            <a:r>
              <a:rPr lang="sl-SI" sz="2000" b="1" dirty="0"/>
              <a:t>Dimnikar:</a:t>
            </a:r>
            <a:r>
              <a:rPr lang="sl-SI" sz="2000" dirty="0"/>
              <a:t> MB</a:t>
            </a:r>
          </a:p>
          <a:p>
            <a:pPr>
              <a:defRPr/>
            </a:pPr>
            <a:r>
              <a:rPr lang="sl-SI" sz="2000" b="1" dirty="0" err="1"/>
              <a:t>Geostrojnik</a:t>
            </a:r>
            <a:r>
              <a:rPr lang="sl-SI" sz="2000" b="1" dirty="0"/>
              <a:t> rudar</a:t>
            </a:r>
            <a:r>
              <a:rPr lang="sl-SI" sz="2000" dirty="0"/>
              <a:t>: Velenje</a:t>
            </a:r>
          </a:p>
          <a:p>
            <a:pPr>
              <a:defRPr/>
            </a:pPr>
            <a:r>
              <a:rPr lang="sl-SI" sz="2000" b="1" dirty="0"/>
              <a:t>Izdelovalec kovinskih konstrukcij:</a:t>
            </a:r>
            <a:r>
              <a:rPr lang="sl-SI" sz="2000" dirty="0"/>
              <a:t> Ptuj</a:t>
            </a:r>
          </a:p>
          <a:p>
            <a:pPr>
              <a:defRPr/>
            </a:pPr>
            <a:r>
              <a:rPr lang="sl-SI" sz="2000" b="1" dirty="0"/>
              <a:t>Steklar</a:t>
            </a:r>
            <a:r>
              <a:rPr lang="sl-SI" sz="2000" dirty="0"/>
              <a:t>: Rogaška Slatina</a:t>
            </a:r>
          </a:p>
          <a:p>
            <a:pPr>
              <a:defRPr/>
            </a:pPr>
            <a:endParaRPr lang="sl-SI" sz="2400" dirty="0"/>
          </a:p>
          <a:p>
            <a:pPr marL="0" indent="0">
              <a:buNone/>
              <a:defRPr/>
            </a:pPr>
            <a:endParaRPr 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71505" y="413294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Poklici, za katere se je možno šolati samo v drugih regijah,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3-letno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00612" y="2021812"/>
            <a:ext cx="5434873" cy="428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Upravljalec težke gradbene mehanizacije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Kamnosek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Izdelovalec oblačil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Papirničar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Klepar – krovec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Bolničar - negovalec</a:t>
            </a:r>
          </a:p>
          <a:p>
            <a:pPr>
              <a:defRPr/>
            </a:pPr>
            <a:endParaRPr lang="sl-SI" sz="1900" dirty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419534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959103" y="338785"/>
            <a:ext cx="3781331" cy="1144921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Kje Najti informacije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325665" y="1225866"/>
            <a:ext cx="5956663" cy="4482601"/>
          </a:xfrm>
        </p:spPr>
        <p:txBody>
          <a:bodyPr>
            <a:noAutofit/>
          </a:bodyPr>
          <a:lstStyle/>
          <a:p>
            <a:pPr marL="97932" indent="0" eaLnBrk="1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OŠ Naklo:</a:t>
            </a:r>
            <a:endParaRPr lang="sl-SI" altLang="sl-SI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http://www.os-naklo.si </a:t>
            </a:r>
            <a:r>
              <a:rPr lang="sl-SI" altLang="sl-SI" sz="18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sl-SI" altLang="sl-SI" sz="1400" dirty="0"/>
              <a:t>Za starše </a:t>
            </a:r>
            <a:r>
              <a:rPr lang="sl-SI" altLang="sl-SI" sz="1400" dirty="0">
                <a:sym typeface="Wingdings" panose="05000000000000000000" pitchFamily="2" charset="2"/>
              </a:rPr>
              <a:t> S</a:t>
            </a:r>
            <a:r>
              <a:rPr lang="sl-SI" altLang="sl-SI" sz="1400" dirty="0"/>
              <a:t>vetovalna služba </a:t>
            </a:r>
            <a:r>
              <a:rPr lang="sl-SI" altLang="sl-SI" sz="1400" dirty="0">
                <a:sym typeface="Wingdings" panose="05000000000000000000" pitchFamily="2" charset="2"/>
              </a:rPr>
              <a:t> Svetovalni kotiček)</a:t>
            </a:r>
            <a:endParaRPr lang="sl-SI" altLang="sl-SI" sz="1400" b="0" dirty="0">
              <a:solidFill>
                <a:srgbClr val="002060"/>
              </a:solidFill>
              <a:cs typeface="Arial" panose="020B0604020202020204" pitchFamily="34" charset="0"/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pomembni datumi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</a:t>
            </a:r>
            <a:r>
              <a:rPr lang="sl-SI" altLang="sl-SI" b="0" dirty="0" smtClean="0">
                <a:cs typeface="Arial" panose="020B0604020202020204" pitchFamily="34" charset="0"/>
              </a:rPr>
              <a:t>predstavitev </a:t>
            </a:r>
            <a:r>
              <a:rPr lang="sl-SI" altLang="sl-SI" b="0" dirty="0">
                <a:cs typeface="Arial" panose="020B0604020202020204" pitchFamily="34" charset="0"/>
              </a:rPr>
              <a:t>z roditeljskega sestanka</a:t>
            </a:r>
            <a:endParaRPr lang="sl-SI" altLang="sl-SI" b="0" dirty="0">
              <a:cs typeface="Arial" panose="020B0604020202020204" pitchFamily="34" charset="0"/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FF0000"/>
              </a:solidFill>
              <a:cs typeface="Arial" panose="020B0604020202020204" pitchFamily="34" charset="0"/>
              <a:hlinkClick r:id="rId4"/>
            </a:endParaRPr>
          </a:p>
          <a:p>
            <a:pPr marL="383682" indent="-285750" eaLnBrk="1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Ministrstva za izobraževanje, znanost in šport (</a:t>
            </a:r>
            <a:r>
              <a:rPr lang="sl-SI" altLang="sl-SI" sz="1800" dirty="0">
                <a:sym typeface="Wingdings" panose="05000000000000000000" pitchFamily="2" charset="2"/>
              </a:rPr>
              <a:t> Vpis v srednje šole)</a:t>
            </a:r>
            <a:r>
              <a:rPr lang="sl-SI" altLang="sl-SI" sz="1800" dirty="0"/>
              <a:t>:</a:t>
            </a: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1800" dirty="0">
                <a:hlinkClick r:id="rId5"/>
              </a:rPr>
              <a:t>https://www.gov.si/teme/vpis-v-srednjo-solo/</a:t>
            </a:r>
            <a:endParaRPr lang="sl-SI" sz="1800" dirty="0"/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rokovnik, pogoji za vpis, kriteriji ob omejitvi vpisa, arhiv 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omejitev vpisa …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91333" y="1225865"/>
            <a:ext cx="5345991" cy="5187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Moja izbira:</a:t>
            </a:r>
            <a:endParaRPr lang="sl-SI" altLang="sl-SI" sz="1800" dirty="0"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hlinkClick r:id="rId6"/>
              </a:rPr>
              <a:t>http://www.mojaizbira.si/</a:t>
            </a:r>
            <a:endParaRPr lang="sl-SI" altLang="sl-SI" sz="1800" dirty="0">
              <a:hlinkClick r:id="rId4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>
                <a:cs typeface="Arial" panose="020B0604020202020204" pitchFamily="34" charset="0"/>
              </a:rPr>
              <a:t>- opisi programov in poklicev; </a:t>
            </a:r>
            <a:r>
              <a:rPr lang="sl-SI" altLang="sl-SI" b="0" dirty="0" smtClean="0">
                <a:cs typeface="Arial" panose="020B0604020202020204" pitchFamily="34" charset="0"/>
              </a:rPr>
              <a:t>vprašalnik Kam </a:t>
            </a:r>
            <a:r>
              <a:rPr lang="sl-SI" altLang="sl-SI" b="0" dirty="0">
                <a:cs typeface="Arial" panose="020B0604020202020204" pitchFamily="34" charset="0"/>
              </a:rPr>
              <a:t>in kako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dirty="0"/>
              <a:t>Spletna stran Zavoda RS za zaposlovanje:</a:t>
            </a:r>
          </a:p>
          <a:p>
            <a:pPr marL="97200" lvl="1">
              <a:spcBef>
                <a:spcPts val="800"/>
              </a:spcBef>
              <a:buNone/>
              <a:defRPr/>
            </a:pPr>
            <a:r>
              <a:rPr lang="sl-SI" altLang="sl-SI" sz="1800" b="1" dirty="0">
                <a:hlinkClick r:id="rId7"/>
              </a:rPr>
              <a:t>www.ess.gov.si</a:t>
            </a:r>
            <a:endParaRPr lang="sl-SI" altLang="sl-SI" sz="1800" b="1" dirty="0"/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>
                <a:cs typeface="Arial" panose="020B0604020202020204" pitchFamily="34" charset="0"/>
              </a:rPr>
              <a:t>- Karierno središče (informacije, svetovanje, pripomočki)</a:t>
            </a:r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>
                <a:cs typeface="Arial" panose="020B0604020202020204" pitchFamily="34" charset="0"/>
              </a:rPr>
              <a:t>- opisi poklicev</a:t>
            </a: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06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42587" y="3790406"/>
            <a:ext cx="5947954" cy="3733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2000" b="1" dirty="0"/>
              <a:t>Tehnik optik</a:t>
            </a:r>
            <a:r>
              <a:rPr lang="sl-SI" sz="2000" dirty="0"/>
              <a:t>: Rogaška Slatina</a:t>
            </a:r>
          </a:p>
          <a:p>
            <a:pPr>
              <a:defRPr/>
            </a:pPr>
            <a:r>
              <a:rPr lang="sl-SI" sz="2000" b="1" dirty="0"/>
              <a:t>Tehnik steklarstva</a:t>
            </a:r>
            <a:r>
              <a:rPr lang="sl-SI" sz="2000" dirty="0"/>
              <a:t>: Rogaška Slatina</a:t>
            </a:r>
          </a:p>
          <a:p>
            <a:pPr>
              <a:defRPr/>
            </a:pPr>
            <a:r>
              <a:rPr lang="sl-SI" sz="2000" b="1" dirty="0"/>
              <a:t>Gozdarski tehnik</a:t>
            </a:r>
            <a:r>
              <a:rPr lang="sl-SI" sz="2000" dirty="0"/>
              <a:t>: Postojna, MB</a:t>
            </a:r>
          </a:p>
          <a:p>
            <a:pPr>
              <a:defRPr/>
            </a:pPr>
            <a:r>
              <a:rPr lang="sl-SI" sz="2000" b="1" dirty="0"/>
              <a:t>Plovbni tehnik</a:t>
            </a:r>
            <a:r>
              <a:rPr lang="sl-SI" sz="2000" dirty="0"/>
              <a:t>: Piran</a:t>
            </a:r>
          </a:p>
          <a:p>
            <a:pPr>
              <a:defRPr/>
            </a:pPr>
            <a:r>
              <a:rPr lang="sl-SI" sz="2000" b="1" dirty="0"/>
              <a:t>Ladijski strojni tehnik</a:t>
            </a:r>
            <a:r>
              <a:rPr lang="sl-SI" sz="2000" dirty="0"/>
              <a:t>: Piran</a:t>
            </a:r>
          </a:p>
          <a:p>
            <a:pPr>
              <a:defRPr/>
            </a:pPr>
            <a:r>
              <a:rPr lang="sl-SI" sz="2000" b="1" dirty="0"/>
              <a:t>Geotehnik</a:t>
            </a:r>
            <a:r>
              <a:rPr lang="sl-SI" sz="2000" dirty="0"/>
              <a:t>: Velenje</a:t>
            </a:r>
          </a:p>
          <a:p>
            <a:pPr>
              <a:defRPr/>
            </a:pPr>
            <a:r>
              <a:rPr lang="sl-SI" sz="2000" b="1" dirty="0"/>
              <a:t>Metalurški tehnik</a:t>
            </a:r>
            <a:r>
              <a:rPr lang="sl-SI" sz="2000" dirty="0"/>
              <a:t>: Ravne na Koroškem, MB</a:t>
            </a:r>
          </a:p>
          <a:p>
            <a:pPr>
              <a:defRPr/>
            </a:pPr>
            <a:endParaRPr lang="sl-SI" sz="19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20704" y="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Poklici, za katere se je možno šolati samo v drugih regijah,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4-letno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52864" y="1180710"/>
            <a:ext cx="5108302" cy="491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Veterinarski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Geodetski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Logistični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Ustvarjalec modnih oblačil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Tehnik </a:t>
            </a:r>
            <a:r>
              <a:rPr lang="sl-SI" sz="2000" dirty="0"/>
              <a:t>laboratorijske biomedicine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Tehnik zobne protetike</a:t>
            </a:r>
            <a:endParaRPr lang="sl-SI" sz="2000" dirty="0"/>
          </a:p>
          <a:p>
            <a:pPr>
              <a:buFontTx/>
              <a:buChar char="-"/>
              <a:defRPr/>
            </a:pPr>
            <a:r>
              <a:rPr lang="sl-SI" sz="2000" dirty="0"/>
              <a:t>Tehnik oblikovanja: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Grafični oblikovalec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Modni oblikovalec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Oblikovalec uporabnih predmetov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6542587" y="1180710"/>
            <a:ext cx="4668519" cy="251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Fotografski tehnik</a:t>
            </a:r>
          </a:p>
          <a:p>
            <a:pPr>
              <a:buFontTx/>
              <a:buChar char="-"/>
              <a:defRPr/>
            </a:pPr>
            <a:r>
              <a:rPr lang="sl-SI" sz="2000" dirty="0" err="1"/>
              <a:t>Aranžerski</a:t>
            </a:r>
            <a:r>
              <a:rPr lang="sl-SI" sz="2000" dirty="0"/>
              <a:t>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Kemijski 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varovanja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elektronskih komunikacij</a:t>
            </a:r>
          </a:p>
          <a:p>
            <a:pPr>
              <a:defRPr/>
            </a:pPr>
            <a:endParaRPr lang="sl-SI" sz="1900" dirty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367074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339512" y="489427"/>
            <a:ext cx="6560821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GIMNAZIJE – SMERI, po katerih se je možno šolati samo v drugih regijah 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56428" y="2035858"/>
            <a:ext cx="5012265" cy="36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1900" dirty="0"/>
              <a:t>LJ:</a:t>
            </a:r>
          </a:p>
          <a:p>
            <a:pPr>
              <a:defRPr/>
            </a:pPr>
            <a:r>
              <a:rPr lang="sl-SI" sz="2000" dirty="0"/>
              <a:t>Umetniška gimnazija </a:t>
            </a:r>
            <a:endParaRPr lang="sl-SI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sl-SI" sz="2000" dirty="0"/>
              <a:t>-    Glasbena smer (moduli: Glasbeni stavek</a:t>
            </a:r>
            <a:r>
              <a:rPr lang="sl-SI" sz="1900" dirty="0"/>
              <a:t>, </a:t>
            </a:r>
            <a:r>
              <a:rPr lang="sl-SI" sz="2000" dirty="0"/>
              <a:t>Petje – instrument, Jazz - zabavna glasba)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Plesna smer (modul: Balet, Sodobni ples) 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Likovna smer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Smer gledališče in </a:t>
            </a:r>
            <a:r>
              <a:rPr lang="sl-SI" sz="2000" dirty="0" smtClean="0"/>
              <a:t>film</a:t>
            </a:r>
          </a:p>
        </p:txBody>
      </p:sp>
      <p:sp>
        <p:nvSpPr>
          <p:cNvPr id="7" name="Pravokotnik 6"/>
          <p:cNvSpPr/>
          <p:nvPr/>
        </p:nvSpPr>
        <p:spPr>
          <a:xfrm>
            <a:off x="507152" y="365549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</a:t>
            </a: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7107235" y="1923411"/>
            <a:ext cx="4709190" cy="4178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sl-SI" sz="2000" dirty="0" smtClean="0">
                <a:solidFill>
                  <a:srgbClr val="002060"/>
                </a:solidFill>
              </a:rPr>
              <a:t>ZASEBNE GIMNAZIJE (šolnina!):</a:t>
            </a:r>
          </a:p>
          <a:p>
            <a:pPr marL="0" indent="0">
              <a:defRPr/>
            </a:pPr>
            <a:r>
              <a:rPr lang="sl-SI" sz="1900" dirty="0" smtClean="0"/>
              <a:t>- ERUDIO </a:t>
            </a:r>
            <a:r>
              <a:rPr lang="sl-SI" sz="1900" dirty="0"/>
              <a:t>zasebna </a:t>
            </a:r>
            <a:r>
              <a:rPr lang="sl-SI" sz="1900" dirty="0" smtClean="0"/>
              <a:t>gimnazija, program gimnazije</a:t>
            </a:r>
          </a:p>
          <a:p>
            <a:pPr marL="0" indent="0">
              <a:defRPr/>
            </a:pPr>
            <a:r>
              <a:rPr lang="sl-SI" sz="1900" dirty="0" smtClean="0"/>
              <a:t>- Škofijska </a:t>
            </a:r>
            <a:r>
              <a:rPr lang="sl-SI" sz="1900" dirty="0"/>
              <a:t>gimnazija Vipava, program </a:t>
            </a:r>
            <a:r>
              <a:rPr lang="sl-SI" sz="1900" dirty="0" smtClean="0"/>
              <a:t>gimnazije</a:t>
            </a:r>
          </a:p>
          <a:p>
            <a:pPr marL="0" indent="0">
              <a:defRPr/>
            </a:pPr>
            <a:r>
              <a:rPr lang="sl-SI" sz="1900" dirty="0" smtClean="0"/>
              <a:t>- </a:t>
            </a:r>
            <a:r>
              <a:rPr lang="sl-SI" sz="1900" dirty="0" err="1" smtClean="0"/>
              <a:t>Waldorfska</a:t>
            </a:r>
            <a:r>
              <a:rPr lang="sl-SI" sz="1900" dirty="0" smtClean="0"/>
              <a:t> </a:t>
            </a:r>
            <a:r>
              <a:rPr lang="sl-SI" sz="1900" dirty="0"/>
              <a:t>šola Ljubljana, program </a:t>
            </a:r>
            <a:r>
              <a:rPr lang="sl-SI" sz="1900" dirty="0" err="1" smtClean="0"/>
              <a:t>waldorfske</a:t>
            </a:r>
            <a:r>
              <a:rPr lang="sl-SI" sz="1900" dirty="0" smtClean="0"/>
              <a:t> gimnazije</a:t>
            </a:r>
          </a:p>
          <a:p>
            <a:pPr marL="0" indent="0">
              <a:defRPr/>
            </a:pPr>
            <a:r>
              <a:rPr lang="sl-SI" sz="1900" dirty="0" smtClean="0"/>
              <a:t>- Zavod </a:t>
            </a:r>
            <a:r>
              <a:rPr lang="sl-SI" sz="1900" dirty="0"/>
              <a:t>Antona </a:t>
            </a:r>
            <a:r>
              <a:rPr lang="sl-SI" sz="1900" dirty="0" smtClean="0"/>
              <a:t>Martina Slomška, Škofijska </a:t>
            </a:r>
            <a:r>
              <a:rPr lang="sl-SI" sz="1900" dirty="0"/>
              <a:t>gimnazija </a:t>
            </a:r>
            <a:r>
              <a:rPr lang="sl-SI" sz="1900" dirty="0" smtClean="0"/>
              <a:t>Antona Martina Slomška (MB)</a:t>
            </a:r>
          </a:p>
          <a:p>
            <a:pPr marL="0" indent="0">
              <a:defRPr/>
            </a:pPr>
            <a:r>
              <a:rPr lang="sl-SI" sz="1900" dirty="0" smtClean="0"/>
              <a:t>- Zavod </a:t>
            </a:r>
            <a:r>
              <a:rPr lang="sl-SI" sz="1900" dirty="0"/>
              <a:t>sv. Frančiška </a:t>
            </a:r>
            <a:r>
              <a:rPr lang="sl-SI" sz="1900" dirty="0" smtClean="0"/>
              <a:t>Saleškega, Gimnazija Želimlje</a:t>
            </a:r>
          </a:p>
          <a:p>
            <a:pPr marL="0" indent="0">
              <a:defRPr/>
            </a:pPr>
            <a:r>
              <a:rPr lang="sl-SI" sz="1900" dirty="0" smtClean="0"/>
              <a:t>- Zavod </a:t>
            </a:r>
            <a:r>
              <a:rPr lang="sl-SI" sz="1900" dirty="0"/>
              <a:t>sv. </a:t>
            </a:r>
            <a:r>
              <a:rPr lang="sl-SI" sz="1900" dirty="0" smtClean="0"/>
              <a:t>Stanislava, Škofijska </a:t>
            </a:r>
            <a:r>
              <a:rPr lang="sl-SI" sz="1900" dirty="0"/>
              <a:t>klasična </a:t>
            </a:r>
            <a:r>
              <a:rPr lang="sl-SI" sz="1900" dirty="0" smtClean="0"/>
              <a:t>gimnazija (LJ)</a:t>
            </a:r>
          </a:p>
          <a:p>
            <a:pPr marL="0" indent="0">
              <a:defRPr/>
            </a:pPr>
            <a:endParaRPr lang="sl-SI" sz="1900" dirty="0"/>
          </a:p>
          <a:p>
            <a:pPr marL="0" indent="0">
              <a:defRPr/>
            </a:pPr>
            <a:endParaRPr lang="sl-SI" sz="1900" dirty="0"/>
          </a:p>
          <a:p>
            <a:pPr marL="0" indent="0">
              <a:defRPr/>
            </a:pPr>
            <a:endParaRPr lang="sl-SI" sz="1900" dirty="0"/>
          </a:p>
          <a:p>
            <a:pPr marL="0" indent="0"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40894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4352" y="1562100"/>
            <a:ext cx="11252199" cy="4876800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bg2"/>
              </a:buClr>
            </a:pPr>
            <a:r>
              <a:rPr lang="sl-SI" sz="2200" dirty="0"/>
              <a:t>Šolska in vajeniška oblika - </a:t>
            </a:r>
            <a:r>
              <a:rPr lang="sl-SI" sz="2200" b="1" dirty="0"/>
              <a:t>obe obliki enakovredni </a:t>
            </a:r>
          </a:p>
          <a:p>
            <a:pPr marL="0" lvl="1" indent="0">
              <a:buClr>
                <a:schemeClr val="bg2"/>
              </a:buClr>
              <a:buNone/>
            </a:pPr>
            <a:r>
              <a:rPr lang="sl-SI" sz="2200" b="1" dirty="0"/>
              <a:t>  </a:t>
            </a:r>
            <a:r>
              <a:rPr lang="sl-SI" sz="2200" dirty="0"/>
              <a:t>(enaka izobrazba, enake možnosti za nadaljevanje),</a:t>
            </a:r>
          </a:p>
          <a:p>
            <a:pPr marL="0" lvl="1" indent="0">
              <a:buClr>
                <a:schemeClr val="bg2"/>
              </a:buClr>
              <a:buNone/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b="1" dirty="0"/>
              <a:t>polovica programa </a:t>
            </a:r>
            <a:r>
              <a:rPr lang="sl-SI" sz="2200" dirty="0"/>
              <a:t>se</a:t>
            </a:r>
            <a:r>
              <a:rPr lang="sl-SI" sz="2200" b="1" dirty="0"/>
              <a:t> </a:t>
            </a:r>
            <a:r>
              <a:rPr lang="sl-SI" sz="2200" dirty="0"/>
              <a:t>izvede kot praktično usposabljanje </a:t>
            </a:r>
            <a:r>
              <a:rPr lang="sl-SI" sz="2200" b="1" dirty="0"/>
              <a:t>pri delodajalcu </a:t>
            </a:r>
            <a:r>
              <a:rPr lang="sl-SI" sz="2200" dirty="0"/>
              <a:t>(okvirno 56 tednov v treh letih; </a:t>
            </a:r>
            <a:r>
              <a:rPr lang="sl-SI" sz="1800" dirty="0">
                <a:solidFill>
                  <a:schemeClr val="bg1">
                    <a:lumMod val="50000"/>
                  </a:schemeClr>
                </a:solidFill>
              </a:rPr>
              <a:t>v šolski obliki 24 tednov</a:t>
            </a:r>
            <a:r>
              <a:rPr lang="sl-SI" sz="2200" dirty="0"/>
              <a:t>),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prednost vajeniške oblike</a:t>
            </a:r>
            <a:r>
              <a:rPr lang="sl-SI" sz="2200" b="1" dirty="0"/>
              <a:t>: zgodnejši stik z delodajalcem</a:t>
            </a:r>
            <a:r>
              <a:rPr lang="sl-SI" sz="2200" dirty="0"/>
              <a:t>, več praktičnih izkušenj, večja možnost za zaposlitev,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vajeniška nagrada (250 EUR v 1. letu, 300 EUR v 2. letu in 400 evrov v 3. letu mesečno),</a:t>
            </a:r>
          </a:p>
          <a:p>
            <a:pPr lvl="1">
              <a:buClr>
                <a:schemeClr val="bg2"/>
              </a:buClr>
            </a:pPr>
            <a:endParaRPr lang="sl-SI" sz="2200" dirty="0"/>
          </a:p>
          <a:p>
            <a:pPr lvl="1">
              <a:buClr>
                <a:schemeClr val="bg2"/>
              </a:buClr>
            </a:pPr>
            <a:r>
              <a:rPr lang="sl-SI" sz="2200" dirty="0"/>
              <a:t>v primeru omejitve vpisa na program: kandidati z vajeniško pogodbo imajo prednost, saj so </a:t>
            </a:r>
            <a:r>
              <a:rPr lang="sl-SI" sz="2200" b="1" dirty="0"/>
              <a:t>izvzeti iz izbirnega postopka, </a:t>
            </a:r>
            <a:r>
              <a:rPr lang="sl-SI" sz="2200" dirty="0"/>
              <a:t>če dostavijo vajeniško pogodbo </a:t>
            </a:r>
            <a:r>
              <a:rPr lang="sl-SI" sz="2200" b="1" dirty="0"/>
              <a:t>do začetka izbirnega postopka (</a:t>
            </a:r>
            <a:r>
              <a:rPr lang="sl-SI" sz="2200" b="1" dirty="0" smtClean="0"/>
              <a:t>17. </a:t>
            </a:r>
            <a:r>
              <a:rPr lang="en-US" sz="2200" b="1" dirty="0" err="1"/>
              <a:t>junij</a:t>
            </a:r>
            <a:r>
              <a:rPr lang="sl-SI" sz="2200" b="1" dirty="0"/>
              <a:t>) - </a:t>
            </a:r>
            <a:r>
              <a:rPr lang="sl-SI" sz="2200" dirty="0"/>
              <a:t>so avtomatsko sprejeti.</a:t>
            </a:r>
            <a:endParaRPr lang="sl-SI" dirty="0"/>
          </a:p>
          <a:p>
            <a:pPr lvl="1">
              <a:buClr>
                <a:srgbClr val="002060"/>
              </a:buClr>
            </a:pP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14352" y="532130"/>
            <a:ext cx="11163295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sl-SI" sz="28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VAJENIŠKA OBLIKA IZOBRAŽEVANJA (3-letni programi)</a:t>
            </a:r>
          </a:p>
        </p:txBody>
      </p:sp>
    </p:spTree>
    <p:extLst>
      <p:ext uri="{BB962C8B-B14F-4D97-AF65-F5344CB8AC3E}">
        <p14:creationId xmlns:p14="http://schemas.microsoft.com/office/powerpoint/2010/main" val="383893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8500" y="1143000"/>
            <a:ext cx="11074400" cy="43815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sl-SI" sz="2200" b="1" dirty="0"/>
              <a:t>Kandidati izpolnijo enako prijavnico, </a:t>
            </a:r>
            <a:r>
              <a:rPr lang="sl-SI" sz="2200" dirty="0"/>
              <a:t>dodajo</a:t>
            </a:r>
            <a:r>
              <a:rPr lang="sl-SI" sz="2200" b="1" dirty="0"/>
              <a:t> pripis pri navedbi programa: </a:t>
            </a:r>
          </a:p>
          <a:p>
            <a:pPr marL="0" lvl="1" indent="0">
              <a:buNone/>
              <a:defRPr/>
            </a:pPr>
            <a:r>
              <a:rPr lang="sl-SI" sz="2200" dirty="0"/>
              <a:t>   npr. KAMNOSEK – VAJENIŠKA OBLIKA,</a:t>
            </a:r>
          </a:p>
          <a:p>
            <a:pPr marL="800100" lvl="1" indent="-342900">
              <a:defRPr/>
            </a:pPr>
            <a:endParaRPr lang="sl-SI" sz="2200" i="1" dirty="0"/>
          </a:p>
          <a:p>
            <a:pPr lvl="1">
              <a:defRPr/>
            </a:pPr>
            <a:r>
              <a:rPr lang="sl-SI" sz="2200" dirty="0"/>
              <a:t>prijavni in vpisni postopek </a:t>
            </a:r>
            <a:r>
              <a:rPr lang="sl-SI" sz="2200" b="1" dirty="0"/>
              <a:t>povsem enaka </a:t>
            </a:r>
          </a:p>
          <a:p>
            <a:pPr marL="0" lvl="1" indent="0">
              <a:buNone/>
              <a:defRPr/>
            </a:pPr>
            <a:r>
              <a:rPr lang="sl-SI" sz="2200" b="1" dirty="0"/>
              <a:t>  </a:t>
            </a:r>
            <a:r>
              <a:rPr lang="sl-SI" sz="2200" dirty="0"/>
              <a:t>(roki, določeni z rokovnikom, veljajo za vse kandidate),</a:t>
            </a:r>
          </a:p>
          <a:p>
            <a:pPr marL="800100" lvl="1" indent="-342900">
              <a:defRPr/>
            </a:pPr>
            <a:endParaRPr lang="sl-SI" sz="2200" i="1" dirty="0"/>
          </a:p>
          <a:p>
            <a:pPr lvl="1">
              <a:defRPr/>
            </a:pPr>
            <a:r>
              <a:rPr lang="sl-SI" sz="2200" b="1" dirty="0"/>
              <a:t>seznam vajeniških </a:t>
            </a:r>
            <a:r>
              <a:rPr lang="sl-SI" sz="2200" b="1" dirty="0" smtClean="0"/>
              <a:t>(učnih) mest </a:t>
            </a:r>
            <a:r>
              <a:rPr lang="sl-SI" sz="2200" b="1" dirty="0"/>
              <a:t>pri delodajalcih </a:t>
            </a:r>
            <a:r>
              <a:rPr lang="sl-SI" sz="2200" dirty="0"/>
              <a:t>- na spletni strani ministrstva oz. </a:t>
            </a:r>
            <a:r>
              <a:rPr lang="sl-SI" sz="2200" dirty="0" smtClean="0"/>
              <a:t>Gospodarske, Trgovinske in </a:t>
            </a:r>
            <a:r>
              <a:rPr lang="sl-SI" sz="2200" dirty="0"/>
              <a:t>Obrtno-podjetniške zbornice Slovenije</a:t>
            </a:r>
            <a:endParaRPr lang="sl-SI" sz="2200" b="1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0397" t="32453" r="25940" b="52439"/>
          <a:stretch/>
        </p:blipFill>
        <p:spPr>
          <a:xfrm>
            <a:off x="1325460" y="4451929"/>
            <a:ext cx="8545543" cy="1353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68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1123405" y="1556792"/>
            <a:ext cx="10472849" cy="4494873"/>
          </a:xfrm>
        </p:spPr>
        <p:txBody>
          <a:bodyPr>
            <a:normAutofit/>
          </a:bodyPr>
          <a:lstStyle/>
          <a:p>
            <a:r>
              <a:rPr lang="sl-SI" sz="2000" dirty="0"/>
              <a:t>ELEKTRIKAR: Šolski center Kranj, Srednja tehniška šola</a:t>
            </a:r>
          </a:p>
          <a:p>
            <a:r>
              <a:rPr lang="sl-SI" sz="2000" dirty="0"/>
              <a:t>MEHATRONIK OPERATER: Šolski center Kranj, Srednja tehniška </a:t>
            </a:r>
            <a:r>
              <a:rPr lang="sl-SI" sz="2000" dirty="0" smtClean="0"/>
              <a:t>šola</a:t>
            </a:r>
          </a:p>
          <a:p>
            <a:r>
              <a:rPr lang="sl-SI" sz="2000" dirty="0" smtClean="0"/>
              <a:t>ZIDAR</a:t>
            </a:r>
            <a:r>
              <a:rPr lang="sl-SI" sz="2000" dirty="0"/>
              <a:t>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/>
              <a:t>SLIKOPLESKAR – ČRKOSLIKAR: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/>
              <a:t>OBLIKOVALEC KOVIN – ORODJAR: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STROJNI MEHANIK: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AVTOSERVISER: </a:t>
            </a:r>
            <a:r>
              <a:rPr lang="pl-PL" sz="2000" dirty="0"/>
              <a:t>Šolski center Škofja Loka, Srednja šola za strojništvo</a:t>
            </a:r>
            <a:endParaRPr lang="sl-SI" sz="2000" dirty="0">
              <a:solidFill>
                <a:srgbClr val="FF000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AVTOKAROSERIST: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/>
              <a:t>INŠTALATER STROJNIH INŠTALACIJ: </a:t>
            </a:r>
            <a:r>
              <a:rPr lang="pl-PL" sz="2000" dirty="0"/>
              <a:t>Šolski center Škofja Loka, Srednja šola </a:t>
            </a:r>
            <a:r>
              <a:rPr lang="pl-PL" sz="2000" dirty="0" smtClean="0"/>
              <a:t>za strojništvo</a:t>
            </a:r>
            <a:endParaRPr lang="sl-SI" sz="2000" dirty="0">
              <a:solidFill>
                <a:schemeClr val="accent6"/>
              </a:solidFill>
            </a:endParaRPr>
          </a:p>
          <a:p>
            <a:r>
              <a:rPr lang="sl-SI" sz="2000" dirty="0" smtClean="0"/>
              <a:t>MIZAR</a:t>
            </a:r>
            <a:r>
              <a:rPr lang="sl-SI" sz="2000" dirty="0"/>
              <a:t>: Šolski center Škofja Loka, Srednja šola za </a:t>
            </a:r>
            <a:r>
              <a:rPr lang="sl-SI" sz="2000" dirty="0" smtClean="0"/>
              <a:t>lesarstvo</a:t>
            </a:r>
          </a:p>
          <a:p>
            <a:r>
              <a:rPr lang="sl-SI" sz="2000" dirty="0" smtClean="0"/>
              <a:t>TAPETNIK: </a:t>
            </a:r>
            <a:r>
              <a:rPr lang="sl-SI" sz="2000" dirty="0"/>
              <a:t>Šolski center Škofja Loka, Srednja šola za </a:t>
            </a:r>
            <a:r>
              <a:rPr lang="sl-SI" sz="2000" dirty="0" smtClean="0"/>
              <a:t>lesarstvo</a:t>
            </a:r>
            <a:endParaRPr lang="sl-SI" sz="2000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vajeništvo v gorenjski regiji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3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9451" y="1239207"/>
            <a:ext cx="11467750" cy="5346151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LJ: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PAPIRNIČAR: Strokovni izobraževalni center, Srednja poklicna in strokovna šola 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KAMNOSEK: Srednja gradbena, geodetska in okoljevarstvena šola Ljubljana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KLEPAR – KROVEC: Strokovni izobraževalni center Ljubljana - Srednja poklicna in strokovna šola </a:t>
            </a:r>
            <a:r>
              <a:rPr lang="sl-SI" sz="1900" b="1" dirty="0" smtClean="0"/>
              <a:t>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TESAR: Srednja gradbena, geodetska, okoljevarstvena šola </a:t>
            </a:r>
            <a:r>
              <a:rPr lang="sl-SI" sz="1900" b="1" dirty="0"/>
              <a:t>in </a:t>
            </a:r>
            <a:r>
              <a:rPr lang="sl-SI" sz="1900" b="1" dirty="0" smtClean="0"/>
              <a:t>strokovna gimnazija Ljubljana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PEČAR – POLAGALEC KERAMIČNIH OBLOG: Srednja gradbena, geodetska, okoljevarstvena šola </a:t>
            </a:r>
            <a:r>
              <a:rPr lang="sl-SI" sz="1900" b="1" dirty="0"/>
              <a:t>in </a:t>
            </a:r>
            <a:r>
              <a:rPr lang="sl-SI" sz="1900" b="1" dirty="0" smtClean="0"/>
              <a:t>strokovna gimnazija </a:t>
            </a:r>
            <a:r>
              <a:rPr lang="sl-SI" sz="1900" b="1" dirty="0"/>
              <a:t>Ljubljana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endParaRPr lang="sl-SI" sz="1900" b="1" dirty="0" smtClean="0"/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DRUGE REGIJE:</a:t>
            </a:r>
            <a:endParaRPr lang="sl-SI" sz="1900" b="1" dirty="0"/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/>
              <a:t>GASTRONOMSKE IN HOTELIRSKE STORITVE</a:t>
            </a:r>
            <a:r>
              <a:rPr lang="sl-SI" sz="1900" b="1" dirty="0"/>
              <a:t>: Srednja šola Izola in Srednja šola za gostinstvo in turizem </a:t>
            </a:r>
            <a:r>
              <a:rPr lang="sl-SI" sz="1900" b="1" dirty="0" smtClean="0"/>
              <a:t>Radenci</a:t>
            </a:r>
            <a:endParaRPr lang="sl-SI" sz="1900" b="1" dirty="0"/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/>
              <a:t>STEKLAR</a:t>
            </a:r>
            <a:r>
              <a:rPr lang="sl-SI" sz="1900" b="1" dirty="0"/>
              <a:t>: ŠC Rogaška </a:t>
            </a:r>
            <a:r>
              <a:rPr lang="sl-SI" sz="1900" b="1" dirty="0" smtClean="0"/>
              <a:t>Slatina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DIMNIKAR: Srednja gradbena šola </a:t>
            </a:r>
            <a:r>
              <a:rPr lang="sl-SI" sz="1900" b="1" dirty="0"/>
              <a:t>in </a:t>
            </a:r>
            <a:r>
              <a:rPr lang="sl-SI" sz="1900" b="1" dirty="0" smtClean="0"/>
              <a:t>gimnazija Maribor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IZVAJALEC SUHOMONTAŽNE GRADNJE: Srednja gradbena šola </a:t>
            </a:r>
            <a:r>
              <a:rPr lang="sl-SI" sz="1900" b="1" dirty="0"/>
              <a:t>in </a:t>
            </a:r>
            <a:r>
              <a:rPr lang="sl-SI" sz="1900" b="1" dirty="0" smtClean="0"/>
              <a:t>gimnazija Maribor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IZDELOVALEC KOVINSKIH KONSTRUKCIJ: ŠC Ptuj</a:t>
            </a:r>
            <a:endParaRPr lang="sl-SI" sz="1900" b="1" dirty="0"/>
          </a:p>
          <a:p>
            <a:pPr marL="342900" lvl="1" indent="-342900">
              <a:spcBef>
                <a:spcPts val="800"/>
              </a:spcBef>
              <a:buNone/>
              <a:defRPr/>
            </a:pPr>
            <a:endParaRPr lang="sl-SI" sz="1900" b="1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vajeništvo v drugih regijah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663" y="914047"/>
            <a:ext cx="3810000" cy="633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dirty="0">
                <a:solidFill>
                  <a:srgbClr val="002060"/>
                </a:solidFill>
              </a:rPr>
              <a:t>Informativni dnevi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0" y="796176"/>
            <a:ext cx="5245101" cy="86915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petek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16.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februar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2024,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 9. in 15.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uri</a:t>
            </a:r>
            <a:endParaRPr lang="sl-SI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 sobota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17.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februar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2024, </a:t>
            </a:r>
            <a:r>
              <a:rPr lang="sl-SI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 9. </a:t>
            </a: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uri</a:t>
            </a:r>
            <a:endParaRPr lang="sl-SI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22006" y="2142281"/>
            <a:ext cx="10838462" cy="4363369"/>
          </a:xfrm>
        </p:spPr>
        <p:txBody>
          <a:bodyPr>
            <a:normAutofit/>
          </a:bodyPr>
          <a:lstStyle/>
          <a:p>
            <a:pPr>
              <a:defRPr/>
            </a:pPr>
            <a:endParaRPr lang="sl-SI" sz="1600" dirty="0" smtClean="0"/>
          </a:p>
          <a:p>
            <a:pPr marL="0" indent="0">
              <a:buNone/>
              <a:defRPr/>
            </a:pPr>
            <a:r>
              <a:rPr lang="sl-SI" sz="1600" b="1" u="sng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IZJEME - GORENJSKA REGIJA:</a:t>
            </a:r>
          </a:p>
          <a:p>
            <a:pPr marL="0" indent="0">
              <a:buNone/>
              <a:defRPr/>
            </a:pPr>
            <a:r>
              <a:rPr lang="sl-SI" sz="1600" b="1" u="sng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defRPr/>
            </a:pPr>
            <a:r>
              <a:rPr lang="sl-SI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Gimnazija </a:t>
            </a:r>
            <a:r>
              <a:rPr lang="sl-SI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Kranj </a:t>
            </a:r>
            <a:endParaRPr lang="sl-SI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program Mednarodne mature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petek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,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16.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februarja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2024,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od 13. ure do 14.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ure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i="1" dirty="0">
                <a:latin typeface="Arial" pitchFamily="34" charset="0"/>
                <a:cs typeface="Arial" pitchFamily="34" charset="0"/>
              </a:rPr>
              <a:t>v večnamenskem prostoru Gimnazije Kranj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v soboto,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17.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februarja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2024,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od 11. ure do 12. </a:t>
            </a:r>
            <a:r>
              <a:rPr lang="sl-SI" b="0" dirty="0" smtClean="0">
                <a:latin typeface="Arial" pitchFamily="34" charset="0"/>
                <a:cs typeface="Arial" pitchFamily="34" charset="0"/>
              </a:rPr>
              <a:t>ure,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i="1" dirty="0">
                <a:latin typeface="Arial" pitchFamily="34" charset="0"/>
                <a:cs typeface="Arial" pitchFamily="34" charset="0"/>
              </a:rPr>
              <a:t>v učilnici 2.</a:t>
            </a:r>
            <a:endParaRPr lang="sl-SI" b="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sl-SI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106236" y="1724267"/>
            <a:ext cx="1654232" cy="41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sl-SI" sz="1800" dirty="0" smtClean="0">
                <a:solidFill>
                  <a:srgbClr val="C00000"/>
                </a:solidFill>
              </a:rPr>
              <a:t>ni pouka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03351" y="1997002"/>
            <a:ext cx="5257117" cy="45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endParaRPr lang="sl-SI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r>
              <a:rPr lang="sl-SI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Šolski center Škofja Loka: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Srednja šola za strojništvo:</a:t>
            </a:r>
          </a:p>
          <a:p>
            <a:pPr marL="0" indent="0"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petek, 16. februarja 2024, ob 9. in 15. uri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v veliki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predavalnici v pritličju šolskega centra,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Podlubnik 1b, </a:t>
            </a:r>
          </a:p>
          <a:p>
            <a:pPr marL="0" indent="0"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ter v soboto, 17. februarja 2024, ob 9. 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uri,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v predavalnici v I. nadstropju Medpodjetniškega izobraževalnega </a:t>
            </a:r>
            <a:r>
              <a:rPr lang="sl-SI" b="0" i="1" dirty="0" smtClean="0">
                <a:latin typeface="Arial" pitchFamily="34" charset="0"/>
                <a:cs typeface="Arial" pitchFamily="34" charset="0"/>
              </a:rPr>
              <a:t>centra, Podlubnik 1b.</a:t>
            </a:r>
            <a:endParaRPr lang="sl-SI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Srednja šola za lesarstvo: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 petek, 16. februarja 2024, ob 9. uri in 15. uri</a:t>
            </a:r>
          </a:p>
          <a:p>
            <a:pPr marL="0" indent="0">
              <a:spcBef>
                <a:spcPts val="0"/>
              </a:spcBef>
              <a:defRPr/>
            </a:pPr>
            <a:r>
              <a:rPr lang="sl-SI" b="0" dirty="0" smtClean="0">
                <a:latin typeface="Arial" pitchFamily="34" charset="0"/>
                <a:cs typeface="Arial" pitchFamily="34" charset="0"/>
              </a:rPr>
              <a:t>in v soboto, 17. februarja 2024, ob 9</a:t>
            </a:r>
            <a:r>
              <a:rPr lang="sl-SI" b="0" dirty="0">
                <a:latin typeface="Arial" pitchFamily="34" charset="0"/>
                <a:cs typeface="Arial" pitchFamily="34" charset="0"/>
              </a:rPr>
              <a:t>. uri, </a:t>
            </a:r>
            <a:endParaRPr lang="sl-SI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sl-SI" b="0" i="1" dirty="0" smtClean="0">
                <a:latin typeface="Arial" pitchFamily="34" charset="0"/>
                <a:cs typeface="Arial" pitchFamily="34" charset="0"/>
              </a:rPr>
              <a:t>vse v </a:t>
            </a:r>
            <a:r>
              <a:rPr lang="sl-SI" b="0" i="1" dirty="0">
                <a:latin typeface="Arial" pitchFamily="34" charset="0"/>
                <a:cs typeface="Arial" pitchFamily="34" charset="0"/>
              </a:rPr>
              <a:t>učilnici št. 107, Kidričeva cesta 59, Škofja Loka</a:t>
            </a:r>
            <a:endParaRPr lang="sl-SI" b="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defRPr/>
            </a:pPr>
            <a:endParaRPr lang="sl-SI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611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39093" y="1727243"/>
            <a:ext cx="8795268" cy="46339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Zdravniško potrdilo: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Gimnazija (športni oddelek), ekonomska gimnazija (športni oddelek),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Umetniška gimnazija (glasbena in plesna smer),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Rudarstvo (</a:t>
            </a:r>
            <a:r>
              <a:rPr lang="sl-SI" sz="2200" dirty="0" err="1">
                <a:cs typeface="Arial" charset="0"/>
              </a:rPr>
              <a:t>geostrojnik</a:t>
            </a:r>
            <a:r>
              <a:rPr lang="sl-SI" sz="2200" dirty="0">
                <a:cs typeface="Arial" charset="0"/>
              </a:rPr>
              <a:t> rudar, geotehnik).</a:t>
            </a: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defRPr/>
            </a:pPr>
            <a:endParaRPr lang="sl-SI" sz="22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sl-SI" sz="2200" dirty="0">
              <a:solidFill>
                <a:srgbClr val="7030A0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r>
              <a:rPr lang="sl-SI" sz="2200" dirty="0"/>
              <a:t>                                  </a:t>
            </a:r>
          </a:p>
          <a:p>
            <a:pPr algn="ctr" eaLnBrk="1" hangingPunct="1">
              <a:buFontTx/>
              <a:buNone/>
              <a:defRPr/>
            </a:pPr>
            <a:endParaRPr lang="en-US" sz="2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306" y="593988"/>
            <a:ext cx="1575377" cy="2266509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0" y="293259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POSEBNI POGOJI ZA VPIS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39093" y="3860801"/>
            <a:ext cx="7515743" cy="213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Preizkus nadarjenosti oz. posebnih spretnosti: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 smtClean="0">
                <a:cs typeface="Arial" charset="0"/>
              </a:rPr>
              <a:t>Tehnik zobne protetike, </a:t>
            </a:r>
            <a:endParaRPr lang="sl-SI" sz="2200" b="0" dirty="0">
              <a:cs typeface="Arial" charset="0"/>
            </a:endParaRP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Tehnik oblikovanja,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Fotografski tehnik,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Umetniška gimnazija: likovna, glasbena, plesna smer.</a:t>
            </a:r>
            <a:endParaRPr lang="en-US" sz="2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850343" y="5259618"/>
            <a:ext cx="310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PRIJAVA </a:t>
            </a:r>
            <a:r>
              <a:rPr lang="sl-SI" sz="2400" b="1" dirty="0">
                <a:solidFill>
                  <a:srgbClr val="002060"/>
                </a:solidFill>
              </a:rPr>
              <a:t>DO </a:t>
            </a:r>
            <a:r>
              <a:rPr lang="sl-SI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b="1" dirty="0" smtClean="0">
                <a:solidFill>
                  <a:srgbClr val="002060"/>
                </a:solidFill>
              </a:rPr>
              <a:t>3</a:t>
            </a:r>
            <a:r>
              <a:rPr lang="sl-SI" sz="2400" b="1" dirty="0" smtClean="0">
                <a:solidFill>
                  <a:srgbClr val="002060"/>
                </a:solidFill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endParaRPr lang="sl-SI" sz="2400" b="1" dirty="0">
              <a:solidFill>
                <a:srgbClr val="002060"/>
              </a:solidFill>
            </a:endParaRPr>
          </a:p>
          <a:p>
            <a:r>
              <a:rPr lang="sl-SI" sz="2400" b="1" dirty="0">
                <a:solidFill>
                  <a:srgbClr val="002060"/>
                </a:solidFill>
              </a:rPr>
              <a:t>NA ŠOLO, NA KATERO SE ŽELITE VPISATI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690332" y="3043926"/>
            <a:ext cx="22835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Vsi obrazci so na spletni strani ministrstva</a:t>
            </a:r>
            <a:r>
              <a:rPr lang="en-US" dirty="0"/>
              <a:t>:</a:t>
            </a:r>
          </a:p>
          <a:p>
            <a:r>
              <a:rPr lang="sl-SI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Prijavnice</a:t>
            </a:r>
            <a:r>
              <a:rPr lang="sl-SI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 </a:t>
            </a:r>
            <a:r>
              <a:rPr lang="sl-SI" sz="1400" dirty="0">
                <a:solidFill>
                  <a:srgbClr val="002060"/>
                </a:solidFill>
              </a:rPr>
              <a:t>Prijava za opravljanje preizkusov nadarjenosti, znanja in spretnosti in izpolnjevanje posebnih pogojev za vpis</a:t>
            </a:r>
          </a:p>
        </p:txBody>
      </p:sp>
      <p:sp>
        <p:nvSpPr>
          <p:cNvPr id="8" name="Desni zaviti oklepaj 7"/>
          <p:cNvSpPr/>
          <p:nvPr/>
        </p:nvSpPr>
        <p:spPr>
          <a:xfrm>
            <a:off x="8217387" y="3860801"/>
            <a:ext cx="175874" cy="2133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79007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98495" y="1417319"/>
            <a:ext cx="11129554" cy="5891349"/>
          </a:xfrm>
        </p:spPr>
        <p:txBody>
          <a:bodyPr>
            <a:normAutofit/>
          </a:bodyPr>
          <a:lstStyle/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solidFill>
                  <a:srgbClr val="7030A0"/>
                </a:solidFill>
                <a:cs typeface="Arial" charset="0"/>
              </a:rPr>
              <a:t>Športni dosežki </a:t>
            </a:r>
            <a:r>
              <a:rPr lang="sl-SI" sz="2000" b="0" dirty="0">
                <a:solidFill>
                  <a:srgbClr val="7030A0"/>
                </a:solidFill>
                <a:cs typeface="Arial" charset="0"/>
              </a:rPr>
              <a:t>(kandidati morajo biti registrirani </a:t>
            </a:r>
            <a:r>
              <a:rPr lang="sl-SI" sz="2000" b="0" dirty="0" smtClean="0">
                <a:solidFill>
                  <a:srgbClr val="7030A0"/>
                </a:solidFill>
                <a:cs typeface="Arial" charset="0"/>
              </a:rPr>
              <a:t>športniki, </a:t>
            </a:r>
            <a:r>
              <a:rPr lang="sl-SI" sz="2000" b="0" dirty="0">
                <a:solidFill>
                  <a:srgbClr val="7030A0"/>
                </a:solidFill>
                <a:cs typeface="Arial" charset="0"/>
              </a:rPr>
              <a:t>vpisani v uradno Evidenco registriranih in kategoriziranih športnikov):</a:t>
            </a:r>
          </a:p>
          <a:p>
            <a:pPr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pl-PL" sz="2200" dirty="0">
                <a:solidFill>
                  <a:srgbClr val="000000"/>
                </a:solidFill>
                <a:cs typeface="Arial" pitchFamily="34" charset="0"/>
              </a:rPr>
              <a:t>Gimnazija (športni oddelek), ekonomska gimnazija (športni oddelek)</a:t>
            </a:r>
            <a:endParaRPr lang="sl-SI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Kandidate se na podlagi športne uspešnosti </a:t>
            </a:r>
            <a:r>
              <a:rPr lang="sl-SI" sz="2200" dirty="0" smtClean="0">
                <a:cs typeface="Arial" charset="0"/>
              </a:rPr>
              <a:t>razvrstijo </a:t>
            </a:r>
            <a:r>
              <a:rPr lang="sl-SI" sz="2200" dirty="0">
                <a:cs typeface="Arial" charset="0"/>
              </a:rPr>
              <a:t>v statuse A, B, C;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v primeru omejitve vpisa, v izbirnem postopku: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A: + 10 točk,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B: + 5 točk.</a:t>
            </a: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b="1" dirty="0">
              <a:effectLst/>
              <a:cs typeface="Arial" charset="0"/>
            </a:endParaRPr>
          </a:p>
        </p:txBody>
      </p:sp>
      <p:sp>
        <p:nvSpPr>
          <p:cNvPr id="10" name="PoljeZBesedilom 7"/>
          <p:cNvSpPr txBox="1"/>
          <p:nvPr/>
        </p:nvSpPr>
        <p:spPr>
          <a:xfrm>
            <a:off x="1904424" y="2760826"/>
            <a:ext cx="8517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potrdilo nacionalne panožne športne </a:t>
            </a:r>
            <a:r>
              <a:rPr lang="sl-SI" sz="2200" b="1" dirty="0" smtClean="0">
                <a:solidFill>
                  <a:srgbClr val="7030A0"/>
                </a:solidFill>
                <a:cs typeface="Arial" pitchFamily="34" charset="0"/>
              </a:rPr>
              <a:t>zveze</a:t>
            </a: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, ki vsebuje:</a:t>
            </a:r>
            <a:endParaRPr lang="sl-SI" sz="2200" dirty="0">
              <a:solidFill>
                <a:srgbClr val="7030A0"/>
              </a:solidFill>
              <a:cs typeface="Arial" pitchFamily="34" charset="0"/>
            </a:endParaRPr>
          </a:p>
          <a:p>
            <a:pPr>
              <a:lnSpc>
                <a:spcPts val="2400"/>
              </a:lnSpc>
              <a:spcBef>
                <a:spcPts val="800"/>
              </a:spcBef>
              <a:defRPr/>
            </a:pPr>
            <a:r>
              <a:rPr lang="sl-SI" sz="2200" b="1" dirty="0" smtClean="0">
                <a:solidFill>
                  <a:srgbClr val="7030A0"/>
                </a:solidFill>
                <a:cs typeface="Arial" pitchFamily="34" charset="0"/>
              </a:rPr>
              <a:t>- izjavo </a:t>
            </a: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trenerja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o sodelovanju s športnim koordinatorjem </a:t>
            </a: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in</a:t>
            </a:r>
            <a:endParaRPr lang="sl-SI" sz="2200" dirty="0">
              <a:solidFill>
                <a:srgbClr val="7030A0"/>
              </a:solidFill>
              <a:cs typeface="Arial" pitchFamily="34" charset="0"/>
            </a:endParaRPr>
          </a:p>
          <a:p>
            <a:pPr marL="342000" indent="-457200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/>
            </a:pP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- podatke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o doseženih </a:t>
            </a: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športnih rezultatih 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kandidata </a:t>
            </a:r>
            <a:endParaRPr lang="sl-SI" sz="2200" dirty="0" smtClean="0">
              <a:solidFill>
                <a:srgbClr val="7030A0"/>
              </a:solidFill>
              <a:cs typeface="Arial" pitchFamily="34" charset="0"/>
            </a:endParaRPr>
          </a:p>
          <a:p>
            <a:pPr marL="342000" indent="-457200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/>
            </a:pPr>
            <a:r>
              <a:rPr lang="sl-SI" sz="2200" b="1" u="sng" dirty="0" smtClean="0">
                <a:solidFill>
                  <a:srgbClr val="C00000"/>
                </a:solidFill>
                <a:cs typeface="Arial" pitchFamily="34" charset="0"/>
              </a:rPr>
              <a:t>v </a:t>
            </a:r>
            <a:r>
              <a:rPr lang="sl-SI" sz="2200" b="1" u="sng" dirty="0">
                <a:solidFill>
                  <a:srgbClr val="C00000"/>
                </a:solidFill>
                <a:cs typeface="Arial" pitchFamily="34" charset="0"/>
              </a:rPr>
              <a:t>zadnjih dveh </a:t>
            </a:r>
            <a:r>
              <a:rPr lang="sl-SI" sz="2200" b="1" u="sng" dirty="0" smtClean="0">
                <a:solidFill>
                  <a:srgbClr val="C00000"/>
                </a:solidFill>
                <a:cs typeface="Arial" pitchFamily="34" charset="0"/>
              </a:rPr>
              <a:t>letih</a:t>
            </a:r>
            <a:endParaRPr lang="sl-SI" sz="2200" b="1" u="sng" dirty="0">
              <a:solidFill>
                <a:srgbClr val="C00000"/>
              </a:solidFill>
            </a:endParaRPr>
          </a:p>
        </p:txBody>
      </p:sp>
      <p:sp>
        <p:nvSpPr>
          <p:cNvPr id="2" name="Desni zaviti oklepaj 1"/>
          <p:cNvSpPr/>
          <p:nvPr/>
        </p:nvSpPr>
        <p:spPr>
          <a:xfrm>
            <a:off x="9530335" y="3148226"/>
            <a:ext cx="193779" cy="548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-397719" y="547714"/>
            <a:ext cx="11163295" cy="75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POSEBNI POGOJI ZA VPIS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9896311" y="2453050"/>
            <a:ext cx="2079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Obrazci </a:t>
            </a:r>
            <a:r>
              <a:rPr lang="sl-SI" dirty="0"/>
              <a:t>na spletni strani ministrstva</a:t>
            </a:r>
            <a:r>
              <a:rPr lang="en-US" dirty="0"/>
              <a:t>:</a:t>
            </a:r>
          </a:p>
          <a:p>
            <a:r>
              <a:rPr lang="sl-SI" sz="1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Prijavnice </a:t>
            </a:r>
            <a:r>
              <a:rPr lang="sl-SI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sl-SI" sz="1400" dirty="0">
                <a:solidFill>
                  <a:srgbClr val="002060"/>
                </a:solidFill>
              </a:rPr>
              <a:t>Prijava za opravljanje preizkusov nadarjenosti, znanja in spretnosti in izpolnjevanje posebnih pogojev za vpis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03545" y="2976889"/>
            <a:ext cx="189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2060"/>
                </a:solidFill>
              </a:rPr>
              <a:t>DO </a:t>
            </a:r>
            <a:r>
              <a:rPr lang="sl-SI" sz="2400" b="1" dirty="0" smtClean="0">
                <a:solidFill>
                  <a:srgbClr val="002060"/>
                </a:solidFill>
              </a:rPr>
              <a:t>4. </a:t>
            </a:r>
            <a:r>
              <a:rPr lang="sl-SI" sz="2400" b="1" dirty="0">
                <a:solidFill>
                  <a:srgbClr val="002060"/>
                </a:solidFill>
              </a:rPr>
              <a:t>3. POTREBNO 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POSLATI:</a:t>
            </a:r>
            <a:endParaRPr lang="sl-SI" sz="2400" b="1" dirty="0">
              <a:solidFill>
                <a:srgbClr val="00206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9627224" y="4701059"/>
            <a:ext cx="173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+ </a:t>
            </a:r>
            <a:r>
              <a:rPr lang="sl-SI" sz="2000" b="1" u="sng" dirty="0">
                <a:solidFill>
                  <a:srgbClr val="7030A0"/>
                </a:solidFill>
                <a:latin typeface="Arial" charset="0"/>
                <a:cs typeface="Arial" charset="0"/>
              </a:rPr>
              <a:t>razgovor</a:t>
            </a:r>
            <a:r>
              <a:rPr lang="sl-SI" sz="2000" b="1" dirty="0">
                <a:solidFill>
                  <a:srgbClr val="7030A0"/>
                </a:solidFill>
                <a:latin typeface="Arial" charset="0"/>
                <a:cs typeface="Arial" charset="0"/>
              </a:rPr>
              <a:t> z učenci na gimnaziji</a:t>
            </a:r>
          </a:p>
        </p:txBody>
      </p:sp>
    </p:spTree>
    <p:extLst>
      <p:ext uri="{BB962C8B-B14F-4D97-AF65-F5344CB8AC3E}">
        <p14:creationId xmlns:p14="http://schemas.microsoft.com/office/powerpoint/2010/main" val="345963719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752" y="2053453"/>
            <a:ext cx="11595100" cy="421672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do </a:t>
            </a:r>
            <a:r>
              <a:rPr lang="sl-SI" altLang="sl-SI" sz="2400" dirty="0" smtClean="0">
                <a:solidFill>
                  <a:srgbClr val="FF0000"/>
                </a:solidFill>
              </a:rPr>
              <a:t>4. </a:t>
            </a:r>
            <a:r>
              <a:rPr lang="sl-SI" altLang="sl-SI" sz="2400" dirty="0">
                <a:solidFill>
                  <a:srgbClr val="FF0000"/>
                </a:solidFill>
              </a:rPr>
              <a:t>marca: </a:t>
            </a:r>
            <a:r>
              <a:rPr lang="sl-SI" altLang="sl-SI" sz="2400" dirty="0"/>
              <a:t>prijava na opravljanje preizkusa posebne nadarjenosti / izpolnjevanje športnih pogojev (prek pošte na srednjo šolo),</a:t>
            </a:r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med 8</a:t>
            </a:r>
            <a:r>
              <a:rPr lang="sl-SI" altLang="sl-SI" sz="2400" dirty="0" smtClean="0">
                <a:solidFill>
                  <a:srgbClr val="FF0000"/>
                </a:solidFill>
              </a:rPr>
              <a:t>. </a:t>
            </a:r>
            <a:r>
              <a:rPr lang="sl-SI" altLang="sl-SI" sz="2400" dirty="0">
                <a:solidFill>
                  <a:srgbClr val="FF0000"/>
                </a:solidFill>
              </a:rPr>
              <a:t>in </a:t>
            </a:r>
            <a:r>
              <a:rPr lang="sl-SI" altLang="sl-SI" sz="2400" dirty="0" smtClean="0">
                <a:solidFill>
                  <a:srgbClr val="FF0000"/>
                </a:solidFill>
              </a:rPr>
              <a:t>20. </a:t>
            </a:r>
            <a:r>
              <a:rPr lang="sl-SI" altLang="sl-SI" sz="2400" dirty="0">
                <a:solidFill>
                  <a:srgbClr val="FF0000"/>
                </a:solidFill>
              </a:rPr>
              <a:t>marcem: </a:t>
            </a:r>
            <a:r>
              <a:rPr lang="sl-SI" altLang="sl-SI" sz="2400" dirty="0"/>
              <a:t>preizkusi posebne nadarjenosti ter ugotavljanje izpolnjevanja pogojev za športne oddelke,</a:t>
            </a:r>
          </a:p>
          <a:p>
            <a:pPr eaLnBrk="1" hangingPunct="1"/>
            <a:r>
              <a:rPr lang="sl-SI" altLang="sl-SI" sz="2400" dirty="0">
                <a:solidFill>
                  <a:srgbClr val="FF0000"/>
                </a:solidFill>
              </a:rPr>
              <a:t>do </a:t>
            </a:r>
            <a:r>
              <a:rPr lang="sl-SI" altLang="sl-SI" sz="2400" dirty="0" smtClean="0">
                <a:solidFill>
                  <a:srgbClr val="FF0000"/>
                </a:solidFill>
              </a:rPr>
              <a:t>28. </a:t>
            </a:r>
            <a:r>
              <a:rPr lang="sl-SI" altLang="sl-SI" sz="2400" dirty="0">
                <a:solidFill>
                  <a:srgbClr val="FF0000"/>
                </a:solidFill>
              </a:rPr>
              <a:t>marca: </a:t>
            </a:r>
            <a:r>
              <a:rPr lang="sl-SI" altLang="sl-SI" sz="2400" dirty="0"/>
              <a:t>srednje šole izdajo potrdila o opravljenih preizkusih.</a:t>
            </a:r>
            <a:endParaRPr lang="sl-SI" altLang="sl-SI" sz="10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algn="r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Prijavo za opravljanje preizkusa oz. dokazila o športnih dosežkih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oddajo tudi učenci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, ki bodo prijavo o vpisu oddali na šolo, kjer ni potrebno opravljati preizkusa, a obstaja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možnost, da jo bodo v prenosnem roku (do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23.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4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.)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prenesli na program, kjer se zahteva preizkus 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ali pa </a:t>
            </a:r>
            <a:r>
              <a:rPr lang="sl-SI" altLang="sl-SI" sz="22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bodo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le-tega navedli v morebitnem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drugem krogu </a:t>
            </a:r>
            <a:r>
              <a:rPr lang="sl-SI" altLang="sl-SI" sz="2200" b="0" dirty="0">
                <a:solidFill>
                  <a:srgbClr val="7030A0"/>
                </a:solidFill>
                <a:cs typeface="Arial" panose="020B0604020202020204" pitchFamily="34" charset="0"/>
              </a:rPr>
              <a:t>izbirnega postopka.</a:t>
            </a:r>
          </a:p>
          <a:p>
            <a:pPr marL="0" lvl="0" indent="0" eaLnBrk="1" hangingPunct="1">
              <a:buNone/>
            </a:pPr>
            <a:endParaRPr lang="sl-SI" altLang="sl-SI" sz="1000" b="1" dirty="0">
              <a:solidFill>
                <a:srgbClr val="FF000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85804" y="462713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POMEMBNI DATUMI za opravljanje preizkusov nadarjenosti in posredovanje dokazil o športnih dosežkih</a:t>
            </a:r>
          </a:p>
        </p:txBody>
      </p:sp>
    </p:spTree>
    <p:extLst>
      <p:ext uri="{BB962C8B-B14F-4D97-AF65-F5344CB8AC3E}">
        <p14:creationId xmlns:p14="http://schemas.microsoft.com/office/powerpoint/2010/main" val="413382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186327" y="837250"/>
            <a:ext cx="7410680" cy="452694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 smtClean="0">
                <a:solidFill>
                  <a:srgbClr val="002060"/>
                </a:solidFill>
              </a:rPr>
              <a:t>AKTIVNOSTI V OKVIRU KARIERNE ORIENTACIJE V ŠOLI</a:t>
            </a:r>
            <a:endParaRPr lang="sl-SI" altLang="sl-SI" dirty="0">
              <a:solidFill>
                <a:srgbClr val="00206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594113" y="1677798"/>
            <a:ext cx="10403854" cy="4924338"/>
          </a:xfrm>
        </p:spPr>
        <p:txBody>
          <a:bodyPr>
            <a:noAutofit/>
          </a:bodyPr>
          <a:lstStyle/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Uvodna 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ura karierne orientacije »Kako izbrati poklic, šolo, program«:</a:t>
            </a:r>
            <a:r>
              <a:rPr lang="sl-SI" sz="20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l-SI" sz="2000" b="0" dirty="0" smtClean="0"/>
              <a:t>september</a:t>
            </a:r>
            <a:endParaRPr lang="sl-SI" sz="2000" b="0" dirty="0"/>
          </a:p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Pomembni datumi 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za vpis v srednjo </a:t>
            </a: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šolo: </a:t>
            </a:r>
            <a:r>
              <a:rPr lang="sl-SI" sz="2000" b="0" dirty="0" smtClean="0"/>
              <a:t>oktober</a:t>
            </a:r>
            <a:endParaRPr lang="sl-SI" sz="2000" b="0" dirty="0"/>
          </a:p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Izpolnjevanje </a:t>
            </a:r>
            <a:r>
              <a:rPr lang="sl-SI" sz="2000" dirty="0" err="1" smtClean="0">
                <a:solidFill>
                  <a:schemeClr val="accent4">
                    <a:lumMod val="50000"/>
                  </a:schemeClr>
                </a:solidFill>
              </a:rPr>
              <a:t>eVPP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l-SI" sz="2000" dirty="0" smtClean="0"/>
              <a:t>(samoocena sposobnosti</a:t>
            </a:r>
            <a:r>
              <a:rPr lang="sl-SI" sz="2000" dirty="0"/>
              <a:t>, </a:t>
            </a:r>
            <a:r>
              <a:rPr lang="sl-SI" sz="2000" dirty="0" smtClean="0"/>
              <a:t>interesov, motivacije </a:t>
            </a:r>
            <a:r>
              <a:rPr lang="sl-SI" sz="2000" dirty="0"/>
              <a:t>in </a:t>
            </a:r>
            <a:r>
              <a:rPr lang="sl-SI" sz="2000" dirty="0" smtClean="0"/>
              <a:t>morebitnih težav pri </a:t>
            </a:r>
            <a:r>
              <a:rPr lang="sl-SI" sz="2000" dirty="0"/>
              <a:t>izbiri poklicne </a:t>
            </a:r>
            <a:r>
              <a:rPr lang="sl-SI" sz="2000" dirty="0" smtClean="0"/>
              <a:t>poti):</a:t>
            </a:r>
            <a:r>
              <a:rPr lang="sl-SI" sz="2000" b="0" dirty="0" smtClean="0"/>
              <a:t> oktober</a:t>
            </a:r>
            <a:endParaRPr lang="sl-SI" sz="2000" b="0" dirty="0"/>
          </a:p>
          <a:p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- Testiranje z </a:t>
            </a:r>
            <a:r>
              <a:rPr lang="sl-SI" sz="2000" dirty="0" err="1">
                <a:solidFill>
                  <a:schemeClr val="accent4">
                    <a:lumMod val="50000"/>
                  </a:schemeClr>
                </a:solidFill>
              </a:rPr>
              <a:t>eMFBT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 za učence, ki se glede nadaljnje poklicne poti težje odločajo </a:t>
            </a:r>
            <a:r>
              <a:rPr lang="sl-SI" sz="2000" dirty="0" smtClean="0"/>
              <a:t>(psihološko testiranje sposobnosti </a:t>
            </a:r>
            <a:r>
              <a:rPr lang="sl-SI" sz="2000" dirty="0"/>
              <a:t>na različnih področjih: besednem, računskem, prostorska predstavljivost, hitrost obdelave podatkov in </a:t>
            </a:r>
            <a:r>
              <a:rPr lang="sl-SI" sz="2000" dirty="0" smtClean="0"/>
              <a:t>koncentracija): november</a:t>
            </a:r>
            <a:endParaRPr lang="sl-SI" sz="2000" dirty="0"/>
          </a:p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Tehniški 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dan »</a:t>
            </a: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Predstavitev </a:t>
            </a:r>
            <a:r>
              <a:rPr lang="sl-SI" sz="2000" dirty="0">
                <a:solidFill>
                  <a:schemeClr val="accent4">
                    <a:lumMod val="50000"/>
                  </a:schemeClr>
                </a:solidFill>
              </a:rPr>
              <a:t>srednjih šol in poklicev«: </a:t>
            </a:r>
            <a:r>
              <a:rPr lang="sl-SI" sz="2000" b="0" dirty="0" smtClean="0"/>
              <a:t>november</a:t>
            </a:r>
          </a:p>
          <a:p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- Povratna informacija in interpretacija rezultatov </a:t>
            </a:r>
            <a:r>
              <a:rPr lang="sl-SI" sz="2000" dirty="0" err="1" smtClean="0">
                <a:solidFill>
                  <a:schemeClr val="accent4">
                    <a:lumMod val="50000"/>
                  </a:schemeClr>
                </a:solidFill>
              </a:rPr>
              <a:t>eVPP</a:t>
            </a: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 in </a:t>
            </a:r>
            <a:r>
              <a:rPr lang="sl-SI" sz="2000" dirty="0" err="1" smtClean="0">
                <a:solidFill>
                  <a:schemeClr val="accent4">
                    <a:lumMod val="50000"/>
                  </a:schemeClr>
                </a:solidFill>
              </a:rPr>
              <a:t>eMFBT</a:t>
            </a:r>
            <a:r>
              <a:rPr lang="sl-SI" sz="2000" dirty="0" smtClean="0"/>
              <a:t>: </a:t>
            </a:r>
            <a:r>
              <a:rPr lang="sl-SI" sz="2000" b="0" dirty="0" smtClean="0"/>
              <a:t>december</a:t>
            </a:r>
            <a:endParaRPr lang="sl-SI" sz="2000" b="0" dirty="0"/>
          </a:p>
          <a:p>
            <a:r>
              <a:rPr lang="sl-SI" sz="2000" dirty="0" smtClean="0">
                <a:solidFill>
                  <a:srgbClr val="002060"/>
                </a:solidFill>
              </a:rPr>
              <a:t>- </a:t>
            </a:r>
            <a:r>
              <a:rPr lang="sl-SI" sz="2000" u="sng" dirty="0" smtClean="0">
                <a:solidFill>
                  <a:srgbClr val="002060"/>
                </a:solidFill>
              </a:rPr>
              <a:t>I</a:t>
            </a:r>
            <a:r>
              <a:rPr lang="sl-SI" sz="2000" dirty="0" smtClean="0">
                <a:solidFill>
                  <a:srgbClr val="002060"/>
                </a:solidFill>
              </a:rPr>
              <a:t>zpolnjevanje vprašalnika </a:t>
            </a:r>
            <a:r>
              <a:rPr lang="sl-SI" sz="2000" dirty="0">
                <a:solidFill>
                  <a:srgbClr val="002060"/>
                </a:solidFill>
              </a:rPr>
              <a:t>Kam in </a:t>
            </a:r>
            <a:r>
              <a:rPr lang="sl-SI" sz="2000" dirty="0" smtClean="0">
                <a:solidFill>
                  <a:srgbClr val="002060"/>
                </a:solidFill>
              </a:rPr>
              <a:t>kako </a:t>
            </a:r>
            <a:r>
              <a:rPr lang="sl-SI" sz="2000" dirty="0" smtClean="0"/>
              <a:t>(seznanjanje s poklici, področji </a:t>
            </a:r>
            <a:r>
              <a:rPr lang="sl-SI" sz="2000" dirty="0"/>
              <a:t>dela, </a:t>
            </a:r>
            <a:r>
              <a:rPr lang="sl-SI" sz="2000" dirty="0" smtClean="0"/>
              <a:t>vrstami </a:t>
            </a:r>
            <a:r>
              <a:rPr lang="sl-SI" sz="2000" dirty="0"/>
              <a:t>dela ter </a:t>
            </a:r>
            <a:r>
              <a:rPr lang="sl-SI" sz="2000" dirty="0" smtClean="0"/>
              <a:t>odkrivanje </a:t>
            </a:r>
            <a:r>
              <a:rPr lang="sl-SI" sz="2000" dirty="0"/>
              <a:t>svojega osebnostnega </a:t>
            </a:r>
            <a:r>
              <a:rPr lang="sl-SI" sz="2000" dirty="0" smtClean="0"/>
              <a:t>sloga: </a:t>
            </a:r>
            <a:r>
              <a:rPr lang="sl-SI" sz="2000" b="0" dirty="0" smtClean="0"/>
              <a:t>februar, marec</a:t>
            </a:r>
            <a:endParaRPr lang="sl-SI" sz="2000" b="0" dirty="0"/>
          </a:p>
          <a:p>
            <a:r>
              <a:rPr lang="sl-SI" sz="2000" dirty="0" smtClean="0">
                <a:solidFill>
                  <a:srgbClr val="002060"/>
                </a:solidFill>
              </a:rPr>
              <a:t>- Obveščanje o </a:t>
            </a:r>
            <a:r>
              <a:rPr lang="sl-SI" sz="2000" dirty="0">
                <a:solidFill>
                  <a:srgbClr val="002060"/>
                </a:solidFill>
              </a:rPr>
              <a:t>vabilih na dneve odprtih vrat in </a:t>
            </a:r>
            <a:r>
              <a:rPr lang="sl-SI" sz="2000" dirty="0" smtClean="0">
                <a:solidFill>
                  <a:srgbClr val="002060"/>
                </a:solidFill>
              </a:rPr>
              <a:t>drugih </a:t>
            </a:r>
            <a:r>
              <a:rPr lang="sl-SI" sz="2000" dirty="0">
                <a:solidFill>
                  <a:srgbClr val="002060"/>
                </a:solidFill>
              </a:rPr>
              <a:t>aktivnosti srednjih </a:t>
            </a:r>
            <a:r>
              <a:rPr lang="sl-SI" sz="2000" dirty="0" smtClean="0">
                <a:solidFill>
                  <a:srgbClr val="002060"/>
                </a:solidFill>
              </a:rPr>
              <a:t>šol: </a:t>
            </a:r>
            <a:r>
              <a:rPr lang="sl-SI" sz="2000" b="0" dirty="0" smtClean="0"/>
              <a:t>do vpisa</a:t>
            </a:r>
            <a:endParaRPr lang="sl-SI" altLang="sl-SI" sz="2000" b="0" dirty="0" smtClean="0">
              <a:cs typeface="Arial" panose="020B0604020202020204" pitchFamily="34" charset="0"/>
            </a:endParaRPr>
          </a:p>
          <a:p>
            <a:r>
              <a:rPr lang="sl-SI" altLang="sl-SI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- Možnost </a:t>
            </a:r>
            <a:r>
              <a:rPr lang="sl-SI" altLang="sl-SI" sz="2000" dirty="0">
                <a:solidFill>
                  <a:srgbClr val="002060"/>
                </a:solidFill>
                <a:cs typeface="Arial" panose="020B0604020202020204" pitchFamily="34" charset="0"/>
              </a:rPr>
              <a:t>srečanja v svetovalni službi (</a:t>
            </a:r>
            <a:r>
              <a:rPr lang="sl-SI" altLang="sl-SI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učenci, </a:t>
            </a:r>
            <a:r>
              <a:rPr lang="sl-SI" altLang="sl-SI" sz="2000" dirty="0">
                <a:solidFill>
                  <a:srgbClr val="002060"/>
                </a:solidFill>
                <a:cs typeface="Arial" panose="020B0604020202020204" pitchFamily="34" charset="0"/>
              </a:rPr>
              <a:t>starši)</a:t>
            </a:r>
          </a:p>
          <a:p>
            <a:endParaRPr lang="sl-SI" dirty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dirty="0" smtClean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39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11181" y="1805356"/>
            <a:ext cx="11412979" cy="5052644"/>
          </a:xfrm>
        </p:spPr>
        <p:txBody>
          <a:bodyPr vert="horz" wrap="square" lIns="0" tIns="20803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cs typeface="Arial" panose="020B0604020202020204" pitchFamily="34" charset="0"/>
              </a:rPr>
              <a:t>LJ: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Tehnik zobne protetike</a:t>
            </a:r>
            <a:r>
              <a:rPr lang="sl-SI" altLang="sl-SI" sz="2359" dirty="0" smtClean="0">
                <a:cs typeface="Arial" panose="020B0604020202020204" pitchFamily="34" charset="0"/>
              </a:rPr>
              <a:t> </a:t>
            </a:r>
            <a:r>
              <a:rPr lang="sl-SI" altLang="sl-SI" sz="2359" dirty="0">
                <a:cs typeface="Arial" panose="020B0604020202020204" pitchFamily="34" charset="0"/>
              </a:rPr>
              <a:t>- </a:t>
            </a:r>
            <a:r>
              <a:rPr lang="sl-SI" altLang="sl-SI" sz="2359" dirty="0" smtClean="0">
                <a:cs typeface="Arial" panose="020B0604020202020204" pitchFamily="34" charset="0"/>
              </a:rPr>
              <a:t>13.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2024 ob </a:t>
            </a:r>
            <a:r>
              <a:rPr lang="sl-SI" altLang="sl-SI" sz="2359" dirty="0">
                <a:cs typeface="Arial" panose="020B0604020202020204" pitchFamily="34" charset="0"/>
              </a:rPr>
              <a:t>14.30,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Fotografski tehnik </a:t>
            </a:r>
            <a:r>
              <a:rPr lang="sl-SI" altLang="sl-SI" sz="2359" dirty="0">
                <a:cs typeface="Arial" panose="020B0604020202020204" pitchFamily="34" charset="0"/>
              </a:rPr>
              <a:t>- 8</a:t>
            </a:r>
            <a:r>
              <a:rPr lang="sl-SI" altLang="sl-SI" sz="2359" dirty="0" smtClean="0">
                <a:cs typeface="Arial" panose="020B0604020202020204" pitchFamily="34" charset="0"/>
              </a:rPr>
              <a:t>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2024 </a:t>
            </a:r>
            <a:r>
              <a:rPr lang="sl-SI" altLang="sl-SI" sz="2359" dirty="0">
                <a:cs typeface="Arial" panose="020B0604020202020204" pitchFamily="34" charset="0"/>
              </a:rPr>
              <a:t>in 9</a:t>
            </a:r>
            <a:r>
              <a:rPr lang="sl-SI" altLang="sl-SI" sz="2359" dirty="0" smtClean="0">
                <a:cs typeface="Arial" panose="020B0604020202020204" pitchFamily="34" charset="0"/>
              </a:rPr>
              <a:t>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sl-SI" altLang="sl-SI" sz="2359" dirty="0" smtClean="0">
                <a:cs typeface="Arial" panose="020B0604020202020204" pitchFamily="34" charset="0"/>
              </a:rPr>
              <a:t>2024,</a:t>
            </a:r>
            <a:endParaRPr lang="sl-SI" altLang="sl-SI" sz="2359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Tehnik oblikovanja </a:t>
            </a:r>
            <a:r>
              <a:rPr lang="sl-SI" altLang="sl-SI" sz="2359" dirty="0">
                <a:cs typeface="Arial" panose="020B0604020202020204" pitchFamily="34" charset="0"/>
              </a:rPr>
              <a:t>- 8. 3. 2024 in 9. 3. 2024</a:t>
            </a:r>
            <a:r>
              <a:rPr lang="sl-SI" altLang="sl-SI" sz="2359" dirty="0" smtClean="0">
                <a:cs typeface="Arial" panose="020B0604020202020204" pitchFamily="34" charset="0"/>
              </a:rPr>
              <a:t>,</a:t>
            </a:r>
            <a:endParaRPr lang="sl-SI" altLang="sl-SI" sz="2359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likovna smer </a:t>
            </a:r>
            <a:r>
              <a:rPr lang="sl-SI" altLang="sl-SI" sz="2359" dirty="0">
                <a:cs typeface="Arial" panose="020B0604020202020204" pitchFamily="34" charset="0"/>
              </a:rPr>
              <a:t>– 8. 3. 2024 in 9. 3. 2024,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glasbena smer </a:t>
            </a:r>
            <a:r>
              <a:rPr lang="sl-SI" altLang="sl-SI" sz="2359" dirty="0" smtClean="0">
                <a:cs typeface="Arial" panose="020B0604020202020204" pitchFamily="34" charset="0"/>
              </a:rPr>
              <a:t>–14</a:t>
            </a:r>
            <a:r>
              <a:rPr lang="sl-SI" altLang="sl-SI" sz="2359" dirty="0">
                <a:cs typeface="Arial" panose="020B0604020202020204" pitchFamily="34" charset="0"/>
              </a:rPr>
              <a:t>. </a:t>
            </a:r>
            <a:r>
              <a:rPr lang="sl-SI" altLang="sl-SI" sz="2359" dirty="0" smtClean="0">
                <a:cs typeface="Arial" panose="020B0604020202020204" pitchFamily="34" charset="0"/>
              </a:rPr>
              <a:t>3–16</a:t>
            </a:r>
            <a:r>
              <a:rPr lang="sl-SI" altLang="sl-SI" sz="2359" dirty="0">
                <a:cs typeface="Arial" panose="020B0604020202020204" pitchFamily="34" charset="0"/>
              </a:rPr>
              <a:t>. </a:t>
            </a:r>
            <a:r>
              <a:rPr lang="sl-SI" altLang="sl-SI" sz="2359" dirty="0" smtClean="0">
                <a:cs typeface="Arial" panose="020B0604020202020204" pitchFamily="34" charset="0"/>
              </a:rPr>
              <a:t>3. 2024</a:t>
            </a:r>
            <a:r>
              <a:rPr lang="sl-SI" altLang="sl-SI" sz="2359" dirty="0">
                <a:cs typeface="Arial" panose="020B0604020202020204" pitchFamily="34" charset="0"/>
              </a:rPr>
              <a:t> </a:t>
            </a:r>
            <a:r>
              <a:rPr lang="sl-SI" altLang="sl-SI" sz="2359" dirty="0" smtClean="0">
                <a:cs typeface="Arial" panose="020B0604020202020204" pitchFamily="34" charset="0"/>
              </a:rPr>
              <a:t>ob 8.00</a:t>
            </a: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 smtClean="0">
                <a:cs typeface="Arial" panose="020B0604020202020204" pitchFamily="34" charset="0"/>
              </a:rPr>
              <a:t>,</a:t>
            </a:r>
            <a:endParaRPr lang="sl-SI" altLang="sl-SI" sz="2359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Umetniška gimnazija – plesna smer </a:t>
            </a:r>
            <a:r>
              <a:rPr lang="sl-SI" altLang="sl-SI" sz="2359" dirty="0">
                <a:cs typeface="Arial" panose="020B0604020202020204" pitchFamily="34" charset="0"/>
              </a:rPr>
              <a:t>– </a:t>
            </a:r>
            <a:r>
              <a:rPr lang="pt-BR" altLang="sl-SI" sz="2359" dirty="0" smtClean="0">
                <a:cs typeface="Arial" panose="020B0604020202020204" pitchFamily="34" charset="0"/>
              </a:rPr>
              <a:t>1</a:t>
            </a:r>
            <a:r>
              <a:rPr lang="sl-SI" altLang="sl-SI" sz="2359" dirty="0" smtClean="0">
                <a:cs typeface="Arial" panose="020B0604020202020204" pitchFamily="34" charset="0"/>
              </a:rPr>
              <a:t>1</a:t>
            </a:r>
            <a:r>
              <a:rPr lang="pt-BR" altLang="sl-SI" sz="2359" dirty="0" smtClean="0">
                <a:cs typeface="Arial" panose="020B0604020202020204" pitchFamily="34" charset="0"/>
              </a:rPr>
              <a:t>. </a:t>
            </a:r>
            <a:r>
              <a:rPr lang="sl-SI" altLang="sl-SI" sz="2359" dirty="0">
                <a:cs typeface="Arial" panose="020B0604020202020204" pitchFamily="34" charset="0"/>
              </a:rPr>
              <a:t>3. </a:t>
            </a:r>
            <a:r>
              <a:rPr lang="pt-BR" altLang="sl-SI" sz="2359" dirty="0" smtClean="0">
                <a:cs typeface="Arial" panose="020B0604020202020204" pitchFamily="34" charset="0"/>
              </a:rPr>
              <a:t>202</a:t>
            </a:r>
            <a:r>
              <a:rPr lang="sl-SI" altLang="sl-SI" sz="2359" dirty="0" smtClean="0">
                <a:cs typeface="Arial" panose="020B0604020202020204" pitchFamily="34" charset="0"/>
              </a:rPr>
              <a:t>4</a:t>
            </a:r>
            <a:r>
              <a:rPr lang="pt-BR" altLang="sl-SI" sz="2359" dirty="0" smtClean="0">
                <a:cs typeface="Arial" panose="020B0604020202020204" pitchFamily="34" charset="0"/>
              </a:rPr>
              <a:t> </a:t>
            </a:r>
            <a:r>
              <a:rPr lang="pt-BR" altLang="sl-SI" sz="2359" dirty="0">
                <a:cs typeface="Arial" panose="020B0604020202020204" pitchFamily="34" charset="0"/>
              </a:rPr>
              <a:t>ob 9.</a:t>
            </a:r>
            <a:r>
              <a:rPr lang="sl-SI" altLang="sl-SI" sz="2359" dirty="0">
                <a:cs typeface="Arial" panose="020B0604020202020204" pitchFamily="34" charset="0"/>
              </a:rPr>
              <a:t>00</a:t>
            </a:r>
            <a:r>
              <a:rPr lang="pt-BR" altLang="sl-SI" sz="2359" dirty="0">
                <a:cs typeface="Arial" panose="020B0604020202020204" pitchFamily="34" charset="0"/>
              </a:rPr>
              <a:t> </a:t>
            </a:r>
            <a:r>
              <a:rPr lang="sl-SI" altLang="sl-SI" sz="2359" dirty="0">
                <a:cs typeface="Arial" panose="020B0604020202020204" pitchFamily="34" charset="0"/>
              </a:rPr>
              <a:t>na Srednji vzgojiteljski šoli, gimnaziji in umetniški gimnaziji Ljubljana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de-DE" altLang="sl-SI" sz="2359" dirty="0">
                <a:cs typeface="Arial" panose="020B0604020202020204" pitchFamily="34" charset="0"/>
              </a:rPr>
              <a:t>14. 3–16. 3. 2024 ob 8.00</a:t>
            </a:r>
            <a:r>
              <a:rPr lang="sl-SI" altLang="sl-SI" sz="2359" dirty="0" smtClean="0">
                <a:cs typeface="Arial" panose="020B0604020202020204" pitchFamily="34" charset="0"/>
              </a:rPr>
              <a:t> </a:t>
            </a:r>
            <a:r>
              <a:rPr lang="sl-SI" altLang="sl-SI" sz="2359" dirty="0">
                <a:cs typeface="Arial" panose="020B0604020202020204" pitchFamily="34" charset="0"/>
              </a:rPr>
              <a:t>na Konservatoriju za glasbo in balet</a:t>
            </a:r>
            <a:r>
              <a:rPr lang="sl-SI" altLang="sl-SI" sz="2359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800" dirty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1800" dirty="0">
                <a:cs typeface="Arial" panose="020B0604020202020204" pitchFamily="34" charset="0"/>
              </a:rPr>
              <a:t>o natančnejših razporeditvah 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cs typeface="Arial" panose="020B0604020202020204" pitchFamily="34" charset="0"/>
              </a:rPr>
              <a:t>bodo prijavljeni kandidati 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cs typeface="Arial" panose="020B0604020202020204" pitchFamily="34" charset="0"/>
              </a:rPr>
              <a:t>obveščeni pisno na dom</a:t>
            </a:r>
            <a:endParaRPr lang="sl-SI" altLang="sl-SI" sz="22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96899" y="371372"/>
            <a:ext cx="45458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PREIZKUSI NADARJENOSTI OZ. SPRETNOSTI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8193212" y="2148911"/>
            <a:ext cx="3634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>
                <a:solidFill>
                  <a:srgbClr val="7030A0"/>
                </a:solidFill>
              </a:rPr>
              <a:t>Pripomočki,</a:t>
            </a:r>
            <a:r>
              <a:rPr lang="sl-SI" sz="2400" dirty="0">
                <a:solidFill>
                  <a:srgbClr val="7030A0"/>
                </a:solidFill>
              </a:rPr>
              <a:t> ki jih mora učenec prinesti s sabo: </a:t>
            </a:r>
            <a:r>
              <a:rPr lang="sl-SI" sz="2400" b="1" dirty="0">
                <a:solidFill>
                  <a:srgbClr val="7030A0"/>
                </a:solidFill>
              </a:rPr>
              <a:t>glejte razpis!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-228600" y="5448300"/>
            <a:ext cx="11927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800" b="1" dirty="0">
                <a:solidFill>
                  <a:srgbClr val="7030A0"/>
                </a:solidFill>
              </a:rPr>
              <a:t>Potrdilo o opravljenem preizkusu velja samo </a:t>
            </a:r>
          </a:p>
          <a:p>
            <a:pPr algn="r"/>
            <a:r>
              <a:rPr lang="sl-SI" sz="2800" b="1" dirty="0">
                <a:solidFill>
                  <a:srgbClr val="7030A0"/>
                </a:solidFill>
              </a:rPr>
              <a:t>za šolo, na kateri je učenec opravljal preizkus.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5807494" y="211201"/>
            <a:ext cx="602052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l-SI" dirty="0">
                <a:solidFill>
                  <a:schemeClr val="tx1"/>
                </a:solidFill>
              </a:rPr>
              <a:t>Preizkusi bodo izvedeni </a:t>
            </a:r>
            <a:r>
              <a:rPr lang="sl-SI" b="1" u="sng" dirty="0">
                <a:solidFill>
                  <a:schemeClr val="tx1"/>
                </a:solidFill>
              </a:rPr>
              <a:t>v živo</a:t>
            </a:r>
            <a:r>
              <a:rPr lang="sl-SI" dirty="0">
                <a:solidFill>
                  <a:schemeClr val="tx1"/>
                </a:solidFill>
              </a:rPr>
              <a:t> ali </a:t>
            </a:r>
            <a:r>
              <a:rPr lang="sl-SI" b="1" u="sng" dirty="0">
                <a:solidFill>
                  <a:schemeClr val="tx1"/>
                </a:solidFill>
              </a:rPr>
              <a:t>na </a:t>
            </a:r>
            <a:r>
              <a:rPr lang="sl-SI" b="1" u="sng" dirty="0" smtClean="0">
                <a:solidFill>
                  <a:schemeClr val="tx1"/>
                </a:solidFill>
              </a:rPr>
              <a:t>daljavo.</a:t>
            </a:r>
          </a:p>
          <a:p>
            <a:pPr algn="just"/>
            <a:r>
              <a:rPr lang="sl-SI" u="sng" dirty="0" smtClean="0">
                <a:solidFill>
                  <a:schemeClr val="tx1"/>
                </a:solidFill>
              </a:rPr>
              <a:t>O </a:t>
            </a:r>
            <a:r>
              <a:rPr lang="sl-SI" u="sng" dirty="0">
                <a:solidFill>
                  <a:schemeClr val="tx1"/>
                </a:solidFill>
              </a:rPr>
              <a:t>vseh podrobnostih bodo šole </a:t>
            </a:r>
            <a:r>
              <a:rPr lang="sl-SI" b="1" u="sng" dirty="0">
                <a:solidFill>
                  <a:schemeClr val="tx1"/>
                </a:solidFill>
              </a:rPr>
              <a:t>prijavljene kandidate </a:t>
            </a:r>
            <a:r>
              <a:rPr lang="sl-SI" u="sng" dirty="0">
                <a:solidFill>
                  <a:schemeClr val="tx1"/>
                </a:solidFill>
              </a:rPr>
              <a:t>na preizkus </a:t>
            </a:r>
            <a:r>
              <a:rPr lang="sl-SI" b="1" u="sng" dirty="0">
                <a:solidFill>
                  <a:schemeClr val="tx1"/>
                </a:solidFill>
              </a:rPr>
              <a:t>šole obvestile neposredno</a:t>
            </a:r>
            <a:r>
              <a:rPr lang="sl-SI" u="sng" dirty="0">
                <a:solidFill>
                  <a:schemeClr val="tx1"/>
                </a:solidFill>
              </a:rPr>
              <a:t>,</a:t>
            </a:r>
            <a:r>
              <a:rPr lang="sl-SI" dirty="0">
                <a:solidFill>
                  <a:schemeClr val="tx1"/>
                </a:solidFill>
              </a:rPr>
              <a:t> kandidatom pa svetujemo tudi </a:t>
            </a:r>
            <a:r>
              <a:rPr lang="sl-SI" b="1" dirty="0">
                <a:solidFill>
                  <a:schemeClr val="tx1"/>
                </a:solidFill>
              </a:rPr>
              <a:t>spremljanje spletnih strani šol</a:t>
            </a:r>
            <a:r>
              <a:rPr lang="sl-SI" dirty="0">
                <a:solidFill>
                  <a:schemeClr val="tx1"/>
                </a:solidFill>
              </a:rPr>
              <a:t>, ki bodo izvajale preizkuse nadarjenosti za vpis v posamezne programe.</a:t>
            </a:r>
          </a:p>
        </p:txBody>
      </p:sp>
    </p:spTree>
    <p:extLst>
      <p:ext uri="{BB962C8B-B14F-4D97-AF65-F5344CB8AC3E}">
        <p14:creationId xmlns:p14="http://schemas.microsoft.com/office/powerpoint/2010/main" val="3489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2957"/>
              </p:ext>
            </p:extLst>
          </p:nvPr>
        </p:nvGraphicFramePr>
        <p:xfrm>
          <a:off x="711202" y="1629927"/>
          <a:ext cx="10985500" cy="4313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6216">
                <a:tc>
                  <a:txBody>
                    <a:bodyPr/>
                    <a:lstStyle/>
                    <a:p>
                      <a:r>
                        <a:rPr lang="sl-SI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DO 2. APRILA</a:t>
                      </a:r>
                      <a:endParaRPr lang="sl-SI" sz="1800" b="1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ROK</a:t>
                      </a:r>
                      <a:r>
                        <a:rPr lang="sl-SI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ZA ODDAJO</a:t>
                      </a:r>
                      <a:r>
                        <a:rPr lang="sl-SI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PRIJAVNIC </a:t>
                      </a:r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ZA VPIS </a:t>
                      </a:r>
                    </a:p>
                    <a:p>
                      <a:r>
                        <a:rPr lang="sl-SI" sz="18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Prijavnico izpolnimo skupaj </a:t>
                      </a:r>
                      <a:r>
                        <a:rPr lang="sl-SI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šoli, </a:t>
                      </a:r>
                      <a:r>
                        <a:rPr lang="sl-SI" sz="1800" b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starši jo doma podpišete, devetošolci jo </a:t>
                      </a:r>
                      <a:r>
                        <a:rPr lang="sl-SI" sz="18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drugi polovici marca</a:t>
                      </a:r>
                      <a:r>
                        <a:rPr lang="sl-SI" sz="18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oddajo </a:t>
                      </a:r>
                      <a:r>
                        <a:rPr lang="sl-SI" sz="1800" b="0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 psihologinji;</a:t>
                      </a:r>
                    </a:p>
                    <a:p>
                      <a:r>
                        <a:rPr lang="sl-SI" sz="1800" b="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Vsak učenec </a:t>
                      </a:r>
                      <a:r>
                        <a:rPr lang="sl-SI" sz="1800" b="0" baseline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odda </a:t>
                      </a:r>
                      <a:r>
                        <a:rPr lang="sl-SI" sz="1800" b="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prijavo samo na eno šolo! </a:t>
                      </a:r>
                      <a:endParaRPr lang="sl-SI" sz="1800" b="0" baseline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l-SI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(izjema: vzporedni vpis v program umetniška gimnazija - glasbena in plesna smer)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535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8. APRIL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JAVNA OBJAVA ŠTEVILČNEGA STANJA PRIJAV     </a:t>
                      </a:r>
                    </a:p>
                    <a:p>
                      <a:r>
                        <a:rPr lang="sl-SI" sz="1800" b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  <a:endParaRPr lang="sl-SI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78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DO 23.</a:t>
                      </a:r>
                      <a:r>
                        <a:rPr lang="sl-SI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APRILA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MOŽNI</a:t>
                      </a:r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PRENOSI</a:t>
                      </a:r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PRIJAV</a:t>
                      </a:r>
                      <a:endParaRPr lang="sl-SI" sz="1800" b="0" i="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587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24. MAJ</a:t>
                      </a:r>
                      <a:endParaRPr lang="sl-SI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OBJAVA ŠOL, KI BODO IMELE OMEJITEV VPISA</a:t>
                      </a:r>
                    </a:p>
                    <a:p>
                      <a:r>
                        <a:rPr lang="sl-SI" sz="1800" b="0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2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Arial" pitchFamily="34" charset="0"/>
                          <a:cs typeface="Arial" pitchFamily="34" charset="0"/>
                        </a:rPr>
                        <a:t>15. </a:t>
                      </a:r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JUNIJ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RAZDELITEV ZAKLJUČNIH SPRIČEVAL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821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latin typeface="Arial" pitchFamily="34" charset="0"/>
                          <a:cs typeface="Arial" pitchFamily="34" charset="0"/>
                        </a:rPr>
                        <a:t>MED 17. IN 21.</a:t>
                      </a:r>
                    </a:p>
                    <a:p>
                      <a:r>
                        <a:rPr lang="pl-PL" sz="1800" b="1" dirty="0" smtClean="0">
                          <a:latin typeface="Arial" pitchFamily="34" charset="0"/>
                          <a:cs typeface="Arial" pitchFamily="34" charset="0"/>
                        </a:rPr>
                        <a:t>JUNIJEM</a:t>
                      </a:r>
                      <a:endParaRPr lang="pl-PL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VPIS NA SREDNJE ŠOLE, KJER NI OMEJITVE VPISA (o točnih datumih in urah obvestijo srednje šole) </a:t>
                      </a:r>
                      <a:r>
                        <a:rPr lang="sl-SI" sz="18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lang="sl-SI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z. </a:t>
                      </a:r>
                      <a:r>
                        <a:rPr lang="sl-SI" sz="1800" b="1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izvedba 1. kroga izbirnega postopka</a:t>
                      </a: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662114" y="284453"/>
            <a:ext cx="90836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PRIJAVA ZA VPIS - pomembni datumi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67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459103" y="2073464"/>
            <a:ext cx="581469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sl-SI" altLang="sl-SI" sz="20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TOČKE, PRIDOBLJENE Z ZAKLJUČNIMI OCENAMI</a:t>
            </a:r>
            <a:r>
              <a:rPr lang="sl-SI" altLang="sl-SI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 OBVEZNIH PREDMETOV V 7., 8. IN 9. RAZREDU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2000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sl-SI" altLang="sl-SI" sz="20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TOČKE, DOSEŽENE NA NPZ IZ SLO in MAT </a:t>
            </a:r>
            <a:r>
              <a:rPr lang="sl-SI" altLang="sl-SI" sz="2000" b="1" dirty="0">
                <a:solidFill>
                  <a:srgbClr val="336699"/>
                </a:solidFill>
                <a:latin typeface="Trebuchet MS" panose="020B0603020202020204" pitchFamily="34" charset="0"/>
              </a:rPr>
              <a:t>(ob SOGLASJU STARŠEV!)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sl-SI" altLang="sl-SI" sz="2000" dirty="0">
                <a:solidFill>
                  <a:srgbClr val="336699"/>
                </a:solidFill>
                <a:latin typeface="Trebuchet MS" panose="020B0603020202020204" pitchFamily="34" charset="0"/>
              </a:rPr>
              <a:t>    samo za kandidate z istim številom točk na </a:t>
            </a:r>
            <a:endParaRPr lang="sl-SI" altLang="sl-SI" sz="2000" dirty="0" smtClean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sl-SI" altLang="sl-SI" sz="2000" dirty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sl-SI" altLang="sl-SI" sz="2000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   spodnji </a:t>
            </a:r>
            <a:r>
              <a:rPr lang="sl-SI" altLang="sl-SI" sz="2000" dirty="0">
                <a:solidFill>
                  <a:srgbClr val="336699"/>
                </a:solidFill>
                <a:latin typeface="Trebuchet MS" panose="020B0603020202020204" pitchFamily="34" charset="0"/>
              </a:rPr>
              <a:t>meji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2000" dirty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  <a:defRPr/>
            </a:pPr>
            <a:r>
              <a:rPr lang="sl-SI" altLang="sl-SI" sz="20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DODATNE TOČKE PO MERILIH, KI JIH DOLOČI SREDNJA ŠOLA</a:t>
            </a:r>
            <a:endParaRPr lang="sl-SI" altLang="sl-SI" sz="2000" dirty="0">
              <a:solidFill>
                <a:srgbClr val="33669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3014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65160"/>
              </p:ext>
            </p:extLst>
          </p:nvPr>
        </p:nvGraphicFramePr>
        <p:xfrm>
          <a:off x="6631218" y="571254"/>
          <a:ext cx="4940296" cy="5878286"/>
        </p:xfrm>
        <a:graphic>
          <a:graphicData uri="http://schemas.openxmlformats.org/drawingml/2006/table">
            <a:tbl>
              <a:tblPr/>
              <a:tblGrid>
                <a:gridCol w="211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razred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PREDMETI: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Slovenščina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Tuji jezik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Likovna umetnost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Glasbena umetnost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Geografija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Zgodovina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Državljanska kultura in etika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Fizika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Kemija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Biologija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Naravoslovje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Tehnika in tehnologija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Šport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razredi posamezno: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95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+ 8. + 9. razred:</a:t>
                      </a:r>
                      <a:endParaRPr kumimoji="0" lang="sl-SI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175</a:t>
                      </a:r>
                      <a:endParaRPr kumimoji="0" lang="sl-SI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14302" y="432916"/>
            <a:ext cx="6159500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MERILA ZA IZBIRO V PRIMERU </a:t>
            </a:r>
            <a:endParaRPr lang="sl-SI" dirty="0">
              <a:solidFill>
                <a:srgbClr val="002060"/>
              </a:solidFill>
            </a:endParaRPr>
          </a:p>
          <a:p>
            <a:pPr algn="ctr"/>
            <a:r>
              <a:rPr lang="it-IT" dirty="0">
                <a:solidFill>
                  <a:srgbClr val="002060"/>
                </a:solidFill>
              </a:rPr>
              <a:t>OMEJITVE VPISA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1554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1176394" y="1270939"/>
            <a:ext cx="9374952" cy="5341651"/>
          </a:xfrm>
        </p:spPr>
        <p:txBody>
          <a:bodyPr>
            <a:normAutofit fontScale="85000" lnSpcReduction="20000"/>
          </a:bodyPr>
          <a:lstStyle/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Program X sprejme 100 dijakov,</a:t>
            </a:r>
          </a:p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prijavi se preveč kandidatov, zato omeji vpis,</a:t>
            </a:r>
          </a:p>
          <a:p>
            <a:pPr marL="376161" eaLnBrk="1" hangingPunct="1">
              <a:spcBef>
                <a:spcPts val="63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v 1. krogu izbirnega postopka zapolnijo 90 % mest.</a:t>
            </a:r>
          </a:p>
          <a:p>
            <a:pPr indent="-309639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400" dirty="0"/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zaporedna št. kandidata:                                   št. točk: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1 ……………………………………………………………….... 175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2………………………………………………………………..... 174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3………………………………………………………………..... 174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  …………………………………………………………………..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  …………………………………………………………………..	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88 ………………………………………………………………. 132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89 ………………………………………………………………. 131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90 ………………………………………………………………. š</a:t>
            </a:r>
            <a:r>
              <a:rPr lang="sl-SI" altLang="sl-SI" sz="2000" dirty="0" smtClean="0"/>
              <a:t>t. točk, ki jih </a:t>
            </a:r>
            <a:r>
              <a:rPr lang="sl-SI" altLang="sl-SI" sz="2000" dirty="0"/>
              <a:t>je imel zadnji, ki je še sprejet (npr. 130)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>
                <a:solidFill>
                  <a:srgbClr val="C00000"/>
                </a:solidFill>
              </a:rPr>
              <a:t>------------------------------------------------------------------------------- spodnja meja 1. kroga izbirnega postopka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91 ………………………………………………………………. 129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92 ………………………………………………………………. 129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93 ………………………………………………………………. 128</a:t>
            </a:r>
            <a:endParaRPr lang="sl-SI" altLang="sl-SI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13648" y="497355"/>
            <a:ext cx="9537698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5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vsebine 2"/>
          <p:cNvSpPr>
            <a:spLocks noGrp="1"/>
          </p:cNvSpPr>
          <p:nvPr>
            <p:ph idx="1"/>
          </p:nvPr>
        </p:nvSpPr>
        <p:spPr>
          <a:xfrm>
            <a:off x="1143000" y="1405880"/>
            <a:ext cx="9359900" cy="4514119"/>
          </a:xfrm>
        </p:spPr>
        <p:txBody>
          <a:bodyPr>
            <a:normAutofit/>
          </a:bodyPr>
          <a:lstStyle/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2. krog izbirnega postopka: sodelujejo samo kandidati, ki se po prvem krogu niso uvrstili na izbrano šolo,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kandidirajo na:</a:t>
            </a:r>
          </a:p>
          <a:p>
            <a:pPr marL="516636" lvl="4" indent="0">
              <a:buNone/>
            </a:pPr>
            <a:r>
              <a:rPr lang="sl-SI" altLang="sl-SI" sz="2000" b="1" dirty="0"/>
              <a:t>- 10 % prostih mest na vseh srednjih šolah, ki imajo omejitev in </a:t>
            </a:r>
          </a:p>
          <a:p>
            <a:pPr marL="516636" lvl="4" indent="0">
              <a:buNone/>
            </a:pPr>
            <a:r>
              <a:rPr lang="sl-SI" altLang="sl-SI" sz="2000" b="1" dirty="0"/>
              <a:t>- na šolah, ki so brez omejitve vpisa,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/>
              <a:t>  po </a:t>
            </a:r>
            <a:r>
              <a:rPr lang="sl-SI" altLang="sl-SI" sz="2000" b="1" u="sng" dirty="0"/>
              <a:t>prioritetnem vrstnem redu naštejejo 10 šol</a:t>
            </a:r>
            <a:r>
              <a:rPr lang="sl-SI" altLang="sl-SI" sz="2000" b="1" dirty="0"/>
              <a:t>, na katere bi se želeli vpisati,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/>
              <a:t>  svoje namere </a:t>
            </a:r>
            <a:r>
              <a:rPr lang="sl-SI" altLang="sl-SI" sz="2000" b="1" dirty="0" smtClean="0"/>
              <a:t>do 26. </a:t>
            </a:r>
            <a:r>
              <a:rPr lang="sl-SI" altLang="sl-SI" sz="2000" b="1" dirty="0"/>
              <a:t>junija oddajo na šoli, kjer imajo prijavnico, 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    </a:t>
            </a:r>
            <a:r>
              <a:rPr lang="sl-SI" altLang="sl-SI" sz="2000" b="1" dirty="0" smtClean="0"/>
              <a:t>2. julija izvedo</a:t>
            </a:r>
            <a:r>
              <a:rPr lang="sl-SI" altLang="sl-SI" sz="2000" b="1" dirty="0"/>
              <a:t>, na katero od naštetih šol so bili razvrščeni,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    nanjo se lahko vpišejo najkasneje do </a:t>
            </a:r>
            <a:r>
              <a:rPr lang="sl-SI" altLang="sl-SI" sz="2000" b="1" dirty="0" smtClean="0"/>
              <a:t>3. </a:t>
            </a:r>
            <a:r>
              <a:rPr lang="sl-SI" altLang="sl-SI" sz="2000" b="1" dirty="0"/>
              <a:t>julija.</a:t>
            </a:r>
          </a:p>
          <a:p>
            <a:pPr lvl="1" indent="-342900"/>
            <a:endParaRPr lang="sl-SI" altLang="sl-SI" sz="2000" b="1" dirty="0"/>
          </a:p>
          <a:p>
            <a:pPr marL="516636" lvl="4" indent="0">
              <a:buNone/>
            </a:pPr>
            <a:endParaRPr lang="sl-SI" altLang="sl-SI" sz="2000" b="1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  <a:p>
            <a:pPr eaLnBrk="1"/>
            <a:endParaRPr lang="sl-SI" alt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50029" y="503497"/>
            <a:ext cx="4914897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4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524002" y="1868271"/>
            <a:ext cx="8648698" cy="3478429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 smtClean="0">
                <a:solidFill>
                  <a:srgbClr val="FF0000"/>
                </a:solidFill>
              </a:rPr>
              <a:t>21</a:t>
            </a:r>
            <a:r>
              <a:rPr lang="sl-SI" altLang="sl-SI" sz="2400" b="1" dirty="0">
                <a:solidFill>
                  <a:srgbClr val="FF0000"/>
                </a:solidFill>
              </a:rPr>
              <a:t>. 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junij:</a:t>
            </a:r>
            <a:r>
              <a:rPr lang="sl-SI" altLang="sl-SI" sz="2400" b="1" dirty="0" smtClean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objava spodnjih mej 1. kroga izbirnega postopka </a:t>
            </a:r>
          </a:p>
          <a:p>
            <a:pPr eaLnBrk="1" hangingPunct="1"/>
            <a:r>
              <a:rPr lang="sl-SI" altLang="sl-SI" sz="2400" dirty="0"/>
              <a:t>(spletna stran ministrstva),</a:t>
            </a:r>
          </a:p>
          <a:p>
            <a:r>
              <a:rPr lang="sl-SI" altLang="sl-SI" sz="2400" b="1" dirty="0">
                <a:solidFill>
                  <a:srgbClr val="FF0000"/>
                </a:solidFill>
              </a:rPr>
              <a:t>do 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26. </a:t>
            </a:r>
            <a:r>
              <a:rPr lang="sl-SI" altLang="sl-SI" sz="2400" b="1" dirty="0">
                <a:solidFill>
                  <a:srgbClr val="FF0000"/>
                </a:solidFill>
              </a:rPr>
              <a:t>junija: </a:t>
            </a:r>
            <a:r>
              <a:rPr lang="sl-SI" altLang="sl-SI" sz="2400" dirty="0"/>
              <a:t>prijava neizbranih v 1. krogu izbirnega postopka za </a:t>
            </a:r>
          </a:p>
          <a:p>
            <a:r>
              <a:rPr lang="sl-SI" altLang="sl-SI" sz="2400" dirty="0"/>
              <a:t>2. krog izbirnega postopka (na srednji šoli; do 15. ure),</a:t>
            </a:r>
          </a:p>
          <a:p>
            <a:r>
              <a:rPr lang="sl-SI" altLang="sl-SI" sz="2400" dirty="0" smtClean="0">
                <a:solidFill>
                  <a:srgbClr val="FF0000"/>
                </a:solidFill>
              </a:rPr>
              <a:t>2. julij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:</a:t>
            </a:r>
            <a:r>
              <a:rPr lang="sl-SI" altLang="sl-SI" sz="2400" dirty="0" smtClean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objava spodnjih mej 2. kroga izbirnega postopka </a:t>
            </a:r>
          </a:p>
          <a:p>
            <a:pPr eaLnBrk="1" hangingPunct="1"/>
            <a:r>
              <a:rPr lang="sl-SI" altLang="sl-SI" sz="2400" dirty="0"/>
              <a:t>(spletna stran ministrstva),</a:t>
            </a:r>
          </a:p>
          <a:p>
            <a:r>
              <a:rPr lang="sl-SI" altLang="sl-SI" sz="2400" b="1" dirty="0">
                <a:solidFill>
                  <a:srgbClr val="FF0000"/>
                </a:solidFill>
              </a:rPr>
              <a:t>do 31. avgusta:</a:t>
            </a:r>
            <a:r>
              <a:rPr lang="sl-SI" altLang="sl-SI" sz="2400" dirty="0">
                <a:solidFill>
                  <a:srgbClr val="0070C0"/>
                </a:solidFill>
              </a:rPr>
              <a:t> </a:t>
            </a:r>
            <a:r>
              <a:rPr lang="sl-SI" altLang="sl-SI" sz="2400" dirty="0"/>
              <a:t>vpis na srednje šole, ki še imajo prosta mesta</a:t>
            </a:r>
          </a:p>
          <a:p>
            <a:pPr eaLnBrk="1" hangingPunct="1"/>
            <a:endParaRPr lang="sl-SI" altLang="sl-SI" sz="2400" b="1" u="sng" dirty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>
              <a:solidFill>
                <a:srgbClr val="0070C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346200" y="7640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V PRIMERU OMEJITVE VPISA – POMEMBNI </a:t>
            </a:r>
            <a:r>
              <a:rPr lang="sl-SI" dirty="0" smtClean="0">
                <a:solidFill>
                  <a:srgbClr val="002060"/>
                </a:solidFill>
              </a:rPr>
              <a:t>DATUMI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32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65864"/>
            <a:ext cx="9143901" cy="4455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641600" y="738366"/>
            <a:ext cx="64389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učenci s posebnimi potrebami</a:t>
            </a:r>
          </a:p>
        </p:txBody>
      </p:sp>
    </p:spTree>
    <p:extLst>
      <p:ext uri="{BB962C8B-B14F-4D97-AF65-F5344CB8AC3E}">
        <p14:creationId xmlns:p14="http://schemas.microsoft.com/office/powerpoint/2010/main" val="176049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06600" y="61669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ŠOLE Z OMEJITVIJO VPISA V PRETEKLem Šolskem Letu – gorenjska  REGIJA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78180" y="1770150"/>
            <a:ext cx="11216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Gimnazija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Gimnazija: </a:t>
            </a:r>
            <a:r>
              <a:rPr lang="sl-SI" dirty="0">
                <a:latin typeface="Century Gothic" panose="020B0502020202020204" pitchFamily="34" charset="0"/>
              </a:rPr>
              <a:t>točke iz ocen </a:t>
            </a:r>
            <a:r>
              <a:rPr lang="sl-SI" dirty="0" smtClean="0">
                <a:latin typeface="Century Gothic" panose="020B0502020202020204" pitchFamily="34" charset="0"/>
              </a:rPr>
              <a:t>157;</a:t>
            </a:r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Gimnazija Franceta Prešerna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Ekonomska gimnazija: </a:t>
            </a:r>
            <a:r>
              <a:rPr lang="sl-SI" dirty="0">
                <a:latin typeface="Century Gothic" panose="020B0502020202020204" pitchFamily="34" charset="0"/>
              </a:rPr>
              <a:t>točke iz ocen 140, iz nacionalnih preizkusov znanja </a:t>
            </a:r>
            <a:r>
              <a:rPr lang="sl-SI" dirty="0" smtClean="0">
                <a:latin typeface="Century Gothic" panose="020B0502020202020204" pitchFamily="34" charset="0"/>
              </a:rPr>
              <a:t>122, </a:t>
            </a:r>
            <a:endParaRPr lang="sl-SI" dirty="0">
              <a:latin typeface="Century Gothic" panose="020B0502020202020204" pitchFamily="34" charset="0"/>
            </a:endParaRP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 smtClean="0">
                <a:latin typeface="Century Gothic" panose="020B0502020202020204" pitchFamily="34" charset="0"/>
              </a:rPr>
              <a:t>program Gimnazija: </a:t>
            </a:r>
            <a:r>
              <a:rPr lang="sl-SI" dirty="0">
                <a:latin typeface="Century Gothic" panose="020B0502020202020204" pitchFamily="34" charset="0"/>
              </a:rPr>
              <a:t>točke iz ocen </a:t>
            </a:r>
            <a:r>
              <a:rPr lang="sl-SI" dirty="0" smtClean="0">
                <a:latin typeface="Century Gothic" panose="020B0502020202020204" pitchFamily="34" charset="0"/>
              </a:rPr>
              <a:t>154, </a:t>
            </a:r>
            <a:r>
              <a:rPr lang="sl-SI" dirty="0">
                <a:latin typeface="Century Gothic" panose="020B0502020202020204" pitchFamily="34" charset="0"/>
              </a:rPr>
              <a:t>iz nacionalnih preizkusov znanja </a:t>
            </a:r>
            <a:r>
              <a:rPr lang="sl-SI" dirty="0" smtClean="0">
                <a:latin typeface="Century Gothic" panose="020B0502020202020204" pitchFamily="34" charset="0"/>
              </a:rPr>
              <a:t>111;</a:t>
            </a:r>
            <a:endParaRPr lang="sl-SI" dirty="0">
              <a:latin typeface="Century Gothic" panose="020B0502020202020204" pitchFamily="34" charset="0"/>
            </a:endParaRP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Srednja šola Jesenice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</a:t>
            </a:r>
            <a:r>
              <a:rPr lang="sl-SI" b="1" dirty="0" smtClean="0">
                <a:latin typeface="Century Gothic" panose="020B0502020202020204" pitchFamily="34" charset="0"/>
              </a:rPr>
              <a:t>Zdravstvena nega: </a:t>
            </a:r>
            <a:r>
              <a:rPr lang="sl-SI" dirty="0">
                <a:latin typeface="Century Gothic" panose="020B0502020202020204" pitchFamily="34" charset="0"/>
              </a:rPr>
              <a:t>točke iz ocen </a:t>
            </a:r>
            <a:r>
              <a:rPr lang="sl-SI" dirty="0" smtClean="0">
                <a:latin typeface="Century Gothic" panose="020B0502020202020204" pitchFamily="34" charset="0"/>
              </a:rPr>
              <a:t>105, </a:t>
            </a:r>
            <a:r>
              <a:rPr lang="sl-SI" dirty="0">
                <a:latin typeface="Century Gothic" panose="020B0502020202020204" pitchFamily="34" charset="0"/>
              </a:rPr>
              <a:t>iz nacionalnih preizkusov znanja </a:t>
            </a:r>
            <a:r>
              <a:rPr lang="sl-SI" dirty="0" smtClean="0">
                <a:latin typeface="Century Gothic" panose="020B0502020202020204" pitchFamily="34" charset="0"/>
              </a:rPr>
              <a:t>95;</a:t>
            </a:r>
            <a:endParaRPr lang="sl-SI" dirty="0">
              <a:latin typeface="Century Gothic" panose="020B0502020202020204" pitchFamily="34" charset="0"/>
            </a:endParaRPr>
          </a:p>
          <a:p>
            <a:endParaRPr lang="sl-SI" dirty="0" smtClean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Srednja gostinska in turistična šola Radovljica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Kozmetični tehnik</a:t>
            </a:r>
            <a:r>
              <a:rPr lang="sl-SI" dirty="0">
                <a:latin typeface="Century Gothic" panose="020B0502020202020204" pitchFamily="34" charset="0"/>
              </a:rPr>
              <a:t>: točke iz ocen 115</a:t>
            </a:r>
            <a:r>
              <a:rPr lang="sl-SI" dirty="0" smtClean="0">
                <a:latin typeface="Century Gothic" panose="020B0502020202020204" pitchFamily="34" charset="0"/>
              </a:rPr>
              <a:t>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Šolski center Kranj, Srednja ekonomska, storitvena in gradbena šola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Frizer: </a:t>
            </a:r>
            <a:r>
              <a:rPr lang="sl-SI" dirty="0">
                <a:latin typeface="Century Gothic" panose="020B0502020202020204" pitchFamily="34" charset="0"/>
              </a:rPr>
              <a:t>točke iz ocen 92</a:t>
            </a:r>
            <a:r>
              <a:rPr lang="sl-SI" dirty="0" smtClean="0">
                <a:latin typeface="Century Gothic" panose="020B0502020202020204" pitchFamily="34" charset="0"/>
              </a:rPr>
              <a:t>.</a:t>
            </a:r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43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06600" y="914867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ŠOLE Z OMEJITVIJO VPISA V Letu </a:t>
            </a:r>
            <a:r>
              <a:rPr lang="sl-SI" dirty="0" smtClean="0">
                <a:solidFill>
                  <a:srgbClr val="002060"/>
                </a:solidFill>
              </a:rPr>
              <a:t>2022 </a:t>
            </a:r>
            <a:r>
              <a:rPr lang="sl-SI" dirty="0">
                <a:solidFill>
                  <a:srgbClr val="002060"/>
                </a:solidFill>
              </a:rPr>
              <a:t>– </a:t>
            </a:r>
          </a:p>
          <a:p>
            <a:pPr algn="ctr"/>
            <a:r>
              <a:rPr lang="sl-SI" dirty="0">
                <a:solidFill>
                  <a:srgbClr val="002060"/>
                </a:solidFill>
              </a:rPr>
              <a:t>gorenjska  REGIJA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78180" y="1770150"/>
            <a:ext cx="112166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Gimnazija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Gimnazija: </a:t>
            </a:r>
            <a:r>
              <a:rPr lang="sl-SI" dirty="0">
                <a:latin typeface="Century Gothic" panose="020B0502020202020204" pitchFamily="34" charset="0"/>
              </a:rPr>
              <a:t>točke iz ocen 148;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Gimnazija Franceta Prešerna Kranj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Ekonomska gimnazija: </a:t>
            </a:r>
            <a:r>
              <a:rPr lang="sl-SI" dirty="0">
                <a:latin typeface="Century Gothic" panose="020B0502020202020204" pitchFamily="34" charset="0"/>
              </a:rPr>
              <a:t>točke iz ocen 139,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Gimnazija – športni oddelek: </a:t>
            </a:r>
            <a:r>
              <a:rPr lang="sl-SI" dirty="0">
                <a:latin typeface="Century Gothic" panose="020B0502020202020204" pitchFamily="34" charset="0"/>
              </a:rPr>
              <a:t>točke iz ocen in športnih dosežkov 168,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Ekonomska gimnazija – športni oddelek: </a:t>
            </a:r>
            <a:r>
              <a:rPr lang="sl-SI" dirty="0">
                <a:latin typeface="Century Gothic" panose="020B0502020202020204" pitchFamily="34" charset="0"/>
              </a:rPr>
              <a:t>točke iz ocen in športnih dosežkov 153;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Srednja šola Jesenice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Predšolska vzgoja: </a:t>
            </a:r>
            <a:r>
              <a:rPr lang="sl-SI" dirty="0">
                <a:latin typeface="Century Gothic" panose="020B0502020202020204" pitchFamily="34" charset="0"/>
              </a:rPr>
              <a:t>točke iz ocen 111;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 </a:t>
            </a:r>
          </a:p>
          <a:p>
            <a:pPr marL="803275" indent="-803275"/>
            <a:r>
              <a:rPr lang="sl-SI" b="1" dirty="0">
                <a:latin typeface="Century Gothic" panose="020B0502020202020204" pitchFamily="34" charset="0"/>
              </a:rPr>
              <a:t>Šolski center Kranj, Srednja tehniška šola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Tehnik računalništva: </a:t>
            </a:r>
            <a:r>
              <a:rPr lang="sl-SI" dirty="0">
                <a:latin typeface="Century Gothic" panose="020B0502020202020204" pitchFamily="34" charset="0"/>
              </a:rPr>
              <a:t>točke iz ocen 125,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Tehnik </a:t>
            </a:r>
            <a:r>
              <a:rPr lang="sl-SI" b="1" dirty="0" err="1">
                <a:latin typeface="Century Gothic" panose="020B0502020202020204" pitchFamily="34" charset="0"/>
              </a:rPr>
              <a:t>mehatronike</a:t>
            </a:r>
            <a:r>
              <a:rPr lang="sl-SI" b="1" dirty="0">
                <a:latin typeface="Century Gothic" panose="020B0502020202020204" pitchFamily="34" charset="0"/>
              </a:rPr>
              <a:t>: </a:t>
            </a:r>
            <a:r>
              <a:rPr lang="sl-SI" dirty="0">
                <a:latin typeface="Century Gothic" panose="020B0502020202020204" pitchFamily="34" charset="0"/>
              </a:rPr>
              <a:t>točke iz ocen 129, iz nacionalnih preizkusov znanja 135, 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Računalnikar: </a:t>
            </a:r>
            <a:r>
              <a:rPr lang="sl-SI" dirty="0">
                <a:latin typeface="Century Gothic" panose="020B0502020202020204" pitchFamily="34" charset="0"/>
              </a:rPr>
              <a:t>točke iz ocen 110, iz nacionalnih preizkusov znanja 67,</a:t>
            </a:r>
          </a:p>
          <a:p>
            <a:pPr marL="803275" lvl="0" indent="-803275">
              <a:buFont typeface="Arial" panose="020B0604020202020204" pitchFamily="34" charset="0"/>
              <a:buChar char="•"/>
            </a:pPr>
            <a:r>
              <a:rPr lang="sl-SI" b="1" dirty="0">
                <a:latin typeface="Century Gothic" panose="020B0502020202020204" pitchFamily="34" charset="0"/>
              </a:rPr>
              <a:t>program </a:t>
            </a:r>
            <a:r>
              <a:rPr lang="sl-SI" b="1" dirty="0" err="1">
                <a:latin typeface="Century Gothic" panose="020B0502020202020204" pitchFamily="34" charset="0"/>
              </a:rPr>
              <a:t>Mehatronik</a:t>
            </a:r>
            <a:r>
              <a:rPr lang="sl-SI" b="1" dirty="0">
                <a:latin typeface="Century Gothic" panose="020B0502020202020204" pitchFamily="34" charset="0"/>
              </a:rPr>
              <a:t> operater: </a:t>
            </a:r>
            <a:r>
              <a:rPr lang="sl-SI" dirty="0">
                <a:latin typeface="Century Gothic" panose="020B0502020202020204" pitchFamily="34" charset="0"/>
              </a:rPr>
              <a:t>točke iz ocen 106.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45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9750" y="2471209"/>
            <a:ext cx="11209300" cy="4526491"/>
          </a:xfrm>
        </p:spPr>
        <p:txBody>
          <a:bodyPr>
            <a:normAutofit fontScale="85000" lnSpcReduction="20000"/>
          </a:bodyPr>
          <a:lstStyle/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>
              <a:solidFill>
                <a:prstClr val="black"/>
              </a:solidFill>
              <a:cs typeface="Arial" pitchFamily="34" charset="0"/>
            </a:endParaRPr>
          </a:p>
          <a:p>
            <a:pPr marL="0" indent="0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buNone/>
              <a:defRPr/>
            </a:pPr>
            <a:endParaRPr lang="sl-SI" sz="2000" dirty="0">
              <a:solidFill>
                <a:prstClr val="black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/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/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Razpise 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štipendij in dodatne informacije 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najdete na 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spletni strani </a:t>
            </a:r>
            <a:endParaRPr lang="sl-SI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Javnega </a:t>
            </a:r>
            <a:r>
              <a:rPr lang="sl-SI" sz="2100" u="sng" dirty="0">
                <a:latin typeface="Arial" panose="020B0604020202020204" pitchFamily="34" charset="0"/>
                <a:cs typeface="Arial" panose="020B0604020202020204" pitchFamily="34" charset="0"/>
              </a:rPr>
              <a:t>štipendijskega, razvojnega, invalidskega in preživninskega sklada Republike Slovenije</a:t>
            </a:r>
            <a:r>
              <a:rPr lang="sl-SI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http://www.sklad-kadri.si/si/stipendije/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587500" y="5735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štipendije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40498"/>
              </p:ext>
            </p:extLst>
          </p:nvPr>
        </p:nvGraphicFramePr>
        <p:xfrm>
          <a:off x="698500" y="1347139"/>
          <a:ext cx="10591800" cy="41271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1164393401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3146276720"/>
                    </a:ext>
                  </a:extLst>
                </a:gridCol>
              </a:tblGrid>
              <a:tr h="2234262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ZOISOVE ŠTIPENDIJE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Pogoj za pridobitev štipendije 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je: 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izjemni dosežek</a:t>
                      </a: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(državna</a:t>
                      </a:r>
                      <a:r>
                        <a:rPr lang="sl-SI" sz="1800" b="1" u="none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tekmovanja, raziskovalne naloge, umetniška dela) </a:t>
                      </a:r>
                      <a:r>
                        <a:rPr lang="sl-SI" sz="1800" b="1" u="none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povprečna ocena v 9. razredu najmanj 4,70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(povprečje zaključnih ocen vseh predmetov),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juniju,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vlogo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možno oddati elektronsko.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KADROVSKE ŠTIPENDIJE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Razpisujejo podjetja, 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juniju.</a:t>
                      </a:r>
                      <a:endParaRPr lang="sl-SI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3831"/>
                  </a:ext>
                </a:extLst>
              </a:tr>
              <a:tr h="1892857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DRŽAVNE ŠTIPENDIJE </a:t>
                      </a:r>
                      <a:endParaRPr lang="sl-SI" sz="1800" b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Dodelitev glede na dohodek družine,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vloga na Centru za socialno delo.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ŠTIPENDIJE ZA DEFICITARNE POKLICE 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namenjena dijakom,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se izobražujejo za </a:t>
                      </a:r>
                      <a:r>
                        <a:rPr lang="sl-SI" sz="1800" b="1" u="sng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poklice</a:t>
                      </a: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za katere primanjkuje kadra</a:t>
                      </a:r>
                      <a:r>
                        <a:rPr lang="sl-SI" sz="1800" b="1" u="none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baseline="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 </a:t>
                      </a:r>
                      <a:r>
                        <a:rPr lang="sl-SI" sz="1800" b="1" baseline="0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opredeljeni v razpisu),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u="sng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 kombinirati </a:t>
                      </a:r>
                      <a:r>
                        <a:rPr lang="sl-SI" sz="1800" b="1" dirty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državno štipendijo in Zoisovo štipendijo.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52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4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2776" t="43566" r="43380" b="26343"/>
          <a:stretch/>
        </p:blipFill>
        <p:spPr>
          <a:xfrm>
            <a:off x="8974666" y="1650765"/>
            <a:ext cx="2624668" cy="3208868"/>
          </a:xfrm>
          <a:prstGeom prst="rect">
            <a:avLst/>
          </a:prstGeom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67170" y="812083"/>
            <a:ext cx="3781331" cy="452694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KARIERNO </a:t>
            </a:r>
            <a:r>
              <a:rPr lang="sl-SI" altLang="sl-SI" dirty="0" smtClean="0">
                <a:solidFill>
                  <a:srgbClr val="002060"/>
                </a:solidFill>
              </a:rPr>
              <a:t>SREDIŠČE</a:t>
            </a:r>
            <a:endParaRPr lang="sl-SI" altLang="sl-SI" dirty="0">
              <a:solidFill>
                <a:srgbClr val="00206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5418" t="29438" r="60353" b="42759"/>
          <a:stretch/>
        </p:blipFill>
        <p:spPr>
          <a:xfrm>
            <a:off x="545213" y="1753985"/>
            <a:ext cx="4649317" cy="30008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47828" t="44035" r="32707" b="36606"/>
          <a:stretch/>
        </p:blipFill>
        <p:spPr>
          <a:xfrm>
            <a:off x="5279908" y="2261398"/>
            <a:ext cx="3402235" cy="19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9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36045" y="1785263"/>
            <a:ext cx="4023776" cy="4551363"/>
          </a:xfrm>
        </p:spPr>
        <p:txBody>
          <a:bodyPr>
            <a:normAutofit/>
          </a:bodyPr>
          <a:lstStyle/>
          <a:p>
            <a:pPr marL="0" indent="0">
              <a:buClr>
                <a:srgbClr val="F49100"/>
              </a:buClr>
            </a:pPr>
            <a:r>
              <a:rPr lang="sl-SI" sz="2000" dirty="0" smtClean="0"/>
              <a:t>- gastronom hotelir</a:t>
            </a:r>
          </a:p>
          <a:p>
            <a:pPr marL="0" lvl="0" indent="0">
              <a:buClr>
                <a:srgbClr val="F49100"/>
              </a:buClr>
            </a:pPr>
            <a:r>
              <a:rPr lang="sl-SI" sz="2000" dirty="0" smtClean="0"/>
              <a:t>- izdelovalec </a:t>
            </a:r>
            <a:r>
              <a:rPr lang="sl-SI" sz="2000" dirty="0"/>
              <a:t>kovinskih </a:t>
            </a:r>
            <a:r>
              <a:rPr lang="sl-SI" sz="2000" dirty="0" smtClean="0"/>
              <a:t>konstrukcij</a:t>
            </a:r>
            <a:endParaRPr lang="sl-SI" sz="2000" dirty="0"/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/>
              <a:t>- </a:t>
            </a:r>
            <a:r>
              <a:rPr lang="sl-SI" sz="2000" b="1" dirty="0"/>
              <a:t>kamnosek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/>
              <a:t>- </a:t>
            </a:r>
            <a:r>
              <a:rPr lang="sl-SI" sz="2000" dirty="0"/>
              <a:t>inštalater strojnih instalacij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oblikovalec kovin </a:t>
            </a:r>
            <a:r>
              <a:rPr lang="en-US" sz="2000" b="1" dirty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orodjar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dirty="0" err="1">
                <a:solidFill>
                  <a:prstClr val="black"/>
                </a:solidFill>
              </a:rPr>
              <a:t>avtokaroserist</a:t>
            </a:r>
            <a:endParaRPr lang="sl-SI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pek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slaščičar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mesar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tapetnik</a:t>
            </a:r>
          </a:p>
          <a:p>
            <a:r>
              <a:rPr lang="sl-SI" sz="2000" dirty="0" smtClean="0">
                <a:solidFill>
                  <a:prstClr val="black"/>
                </a:solidFill>
              </a:rPr>
              <a:t>- mizar</a:t>
            </a:r>
          </a:p>
          <a:p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459821" y="1785263"/>
            <a:ext cx="4163479" cy="4818737"/>
          </a:xfrm>
        </p:spPr>
        <p:txBody>
          <a:bodyPr>
            <a:normAutofit/>
          </a:bodyPr>
          <a:lstStyle/>
          <a:p>
            <a:pPr marL="0" lvl="0" indent="0">
              <a:buClr>
                <a:srgbClr val="F49100"/>
              </a:buClr>
              <a:buNone/>
            </a:pPr>
            <a:r>
              <a:rPr lang="sl-SI" sz="2000" b="1" dirty="0" smtClean="0">
                <a:solidFill>
                  <a:prstClr val="black"/>
                </a:solidFill>
              </a:rPr>
              <a:t>- </a:t>
            </a:r>
            <a:r>
              <a:rPr lang="sl-SI" sz="2000" b="1" dirty="0">
                <a:solidFill>
                  <a:prstClr val="black"/>
                </a:solidFill>
              </a:rPr>
              <a:t>zidar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klepar - krovec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izvajalec </a:t>
            </a:r>
            <a:r>
              <a:rPr lang="sl-SI" sz="2000" dirty="0" err="1">
                <a:solidFill>
                  <a:prstClr val="black"/>
                </a:solidFill>
              </a:rPr>
              <a:t>suhomontažne</a:t>
            </a:r>
            <a:r>
              <a:rPr lang="sl-SI" sz="2000" dirty="0">
                <a:solidFill>
                  <a:prstClr val="black"/>
                </a:solidFill>
              </a:rPr>
              <a:t> gradnje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tesar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slikopleskar - črkoslikar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pečar - polagalec keramičnih oblog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gozdar</a:t>
            </a:r>
            <a:endParaRPr lang="sl-SI" sz="2000" dirty="0">
              <a:solidFill>
                <a:prstClr val="black"/>
              </a:solidFill>
            </a:endParaRP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dimnikar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>
                <a:solidFill>
                  <a:prstClr val="black"/>
                </a:solidFill>
              </a:rPr>
              <a:t>- steklar	</a:t>
            </a:r>
          </a:p>
          <a:p>
            <a:pPr marL="0" lv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tehnik steklarstva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270000" y="448558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štipendija za deficitarne poklice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grada besedila 2"/>
          <p:cNvSpPr>
            <a:spLocks noGrp="1"/>
          </p:cNvSpPr>
          <p:nvPr>
            <p:ph type="body" idx="1"/>
          </p:nvPr>
        </p:nvSpPr>
        <p:spPr>
          <a:xfrm>
            <a:off x="436045" y="1147436"/>
            <a:ext cx="9731464" cy="43204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vlogo bo možno oddati </a:t>
            </a:r>
            <a:r>
              <a:rPr lang="pl-PL" dirty="0" smtClean="0">
                <a:solidFill>
                  <a:srgbClr val="00B050"/>
                </a:solidFill>
              </a:rPr>
              <a:t>V AVGUSTU 2024 (elektronsko</a:t>
            </a:r>
            <a:r>
              <a:rPr lang="pl-PL" dirty="0">
                <a:solidFill>
                  <a:srgbClr val="00B050"/>
                </a:solidFill>
              </a:rPr>
              <a:t>)</a:t>
            </a:r>
            <a:endParaRPr lang="sl-SI" b="0" dirty="0">
              <a:solidFill>
                <a:srgbClr val="00B050"/>
              </a:solidFill>
            </a:endParaRPr>
          </a:p>
        </p:txBody>
      </p:sp>
      <p:sp>
        <p:nvSpPr>
          <p:cNvPr id="12" name="Označba mesta vsebine 5"/>
          <p:cNvSpPr txBox="1">
            <a:spLocks/>
          </p:cNvSpPr>
          <p:nvPr/>
        </p:nvSpPr>
        <p:spPr>
          <a:xfrm>
            <a:off x="9222054" y="1648423"/>
            <a:ext cx="2703246" cy="468820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49100"/>
              </a:buClr>
            </a:pPr>
            <a:endParaRPr lang="sl-SI" sz="2000" dirty="0">
              <a:solidFill>
                <a:prstClr val="black"/>
              </a:solidFill>
            </a:endParaRP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Znaša </a:t>
            </a:r>
            <a:r>
              <a:rPr lang="sl-SI" sz="2000" dirty="0" smtClean="0">
                <a:solidFill>
                  <a:prstClr val="black"/>
                </a:solidFill>
              </a:rPr>
              <a:t>118,48 </a:t>
            </a:r>
            <a:r>
              <a:rPr lang="sl-SI" sz="2000" dirty="0">
                <a:solidFill>
                  <a:prstClr val="black"/>
                </a:solidFill>
              </a:rPr>
              <a:t>eur mesečno,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</a:t>
            </a:r>
            <a:r>
              <a:rPr lang="sl-SI" sz="2000" dirty="0" smtClean="0">
                <a:solidFill>
                  <a:prstClr val="black"/>
                </a:solidFill>
              </a:rPr>
              <a:t>deficitarna </a:t>
            </a:r>
            <a:r>
              <a:rPr lang="sl-SI" sz="2000" dirty="0">
                <a:solidFill>
                  <a:prstClr val="black"/>
                </a:solidFill>
              </a:rPr>
              <a:t>štipendija se lahko dodeli hkrati z vsemi štipendijami, razen s kadrovsko,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prejemanje štipendije za deficitarne poklice ne vpliva na višino otroškega dodatka,</a:t>
            </a:r>
          </a:p>
          <a:p>
            <a:pPr marL="0" indent="0">
              <a:buClr>
                <a:srgbClr val="F49100"/>
              </a:buClr>
            </a:pPr>
            <a:r>
              <a:rPr lang="sl-SI" sz="2000" dirty="0">
                <a:solidFill>
                  <a:prstClr val="black"/>
                </a:solidFill>
              </a:rPr>
              <a:t>- ravno tako ne vpliva na višino plačila dohodnine.</a:t>
            </a:r>
          </a:p>
          <a:p>
            <a:pPr>
              <a:buClr>
                <a:srgbClr val="F49100"/>
              </a:buClr>
              <a:buFontTx/>
              <a:buChar char="-"/>
            </a:pPr>
            <a:endParaRPr lang="sl-SI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1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5011" y="825863"/>
            <a:ext cx="5913120" cy="548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dirty="0">
                <a:solidFill>
                  <a:srgbClr val="002060"/>
                </a:solidFill>
              </a:rPr>
              <a:t>Razpis za vpis v dijaške domove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8091" y="1750423"/>
            <a:ext cx="9966960" cy="492469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 smtClean="0">
                <a:solidFill>
                  <a:srgbClr val="FF0000"/>
                </a:solidFill>
                <a:effectLst/>
              </a:rPr>
              <a:t>16. </a:t>
            </a:r>
            <a:r>
              <a:rPr lang="sl-SI" sz="2800" b="1" dirty="0">
                <a:solidFill>
                  <a:srgbClr val="FF0000"/>
                </a:solidFill>
                <a:effectLst/>
              </a:rPr>
              <a:t>in </a:t>
            </a:r>
            <a:r>
              <a:rPr lang="sl-SI" sz="2800" b="1" dirty="0" smtClean="0">
                <a:solidFill>
                  <a:srgbClr val="FF0000"/>
                </a:solidFill>
                <a:effectLst/>
              </a:rPr>
              <a:t>17. </a:t>
            </a:r>
            <a:r>
              <a:rPr lang="sl-SI" sz="2800" b="1" dirty="0">
                <a:solidFill>
                  <a:srgbClr val="FF0000"/>
                </a:solidFill>
                <a:effectLst/>
              </a:rPr>
              <a:t>februar: </a:t>
            </a:r>
            <a:r>
              <a:rPr lang="sl-SI" sz="2800" b="1" dirty="0">
                <a:effectLst/>
              </a:rPr>
              <a:t>informativni dan v dijaških domovih</a:t>
            </a:r>
            <a:r>
              <a:rPr lang="sl-SI" sz="2800" dirty="0"/>
              <a:t> </a:t>
            </a:r>
          </a:p>
          <a:p>
            <a:pPr marL="0" indent="0">
              <a:defRPr/>
            </a:pPr>
            <a:r>
              <a:rPr lang="sl-SI" sz="2800" dirty="0"/>
              <a:t>      </a:t>
            </a:r>
            <a:r>
              <a:rPr lang="sl-SI" sz="2800" dirty="0" smtClean="0"/>
              <a:t>(stran MIZŠ</a:t>
            </a:r>
            <a:r>
              <a:rPr lang="sl-SI" sz="2800" dirty="0"/>
              <a:t>: </a:t>
            </a:r>
            <a:r>
              <a:rPr lang="sl-SI" sz="2800" i="1" dirty="0"/>
              <a:t>Priloga </a:t>
            </a:r>
            <a:r>
              <a:rPr lang="sl-SI" sz="2800" i="1" dirty="0" smtClean="0"/>
              <a:t>VI: Razpis </a:t>
            </a:r>
            <a:r>
              <a:rPr lang="sl-SI" sz="2800" i="1" dirty="0"/>
              <a:t>za sprejem učencev in dijakov v dijaške </a:t>
            </a:r>
            <a:r>
              <a:rPr lang="sl-SI" sz="2800" i="1" dirty="0" smtClean="0"/>
              <a:t>domove</a:t>
            </a:r>
            <a:r>
              <a:rPr lang="sl-SI" sz="2800" dirty="0" smtClean="0"/>
              <a:t>)</a:t>
            </a: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>
                <a:solidFill>
                  <a:srgbClr val="FF0000"/>
                </a:solidFill>
                <a:effectLst/>
              </a:rPr>
              <a:t>do </a:t>
            </a:r>
            <a:r>
              <a:rPr lang="sl-SI" sz="2800" b="1" dirty="0" smtClean="0">
                <a:solidFill>
                  <a:srgbClr val="FF0000"/>
                </a:solidFill>
                <a:effectLst/>
              </a:rPr>
              <a:t>2. </a:t>
            </a:r>
            <a:r>
              <a:rPr lang="sl-SI" sz="2800" dirty="0" smtClean="0">
                <a:solidFill>
                  <a:srgbClr val="FF0000"/>
                </a:solidFill>
              </a:rPr>
              <a:t>aprila</a:t>
            </a:r>
            <a:r>
              <a:rPr lang="sl-SI" sz="2800" b="1" dirty="0" smtClean="0">
                <a:effectLst/>
              </a:rPr>
              <a:t>: </a:t>
            </a:r>
            <a:r>
              <a:rPr lang="sl-SI" sz="2800" dirty="0">
                <a:effectLst/>
              </a:rPr>
              <a:t>prijavnica, dostopna na strani ministrstva,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</a:t>
            </a:r>
            <a:r>
              <a:rPr lang="sl-SI" sz="2800" dirty="0">
                <a:effectLst/>
              </a:rPr>
              <a:t>sak se </a:t>
            </a:r>
            <a:r>
              <a:rPr lang="nl-NL" sz="2800" dirty="0">
                <a:effectLst/>
              </a:rPr>
              <a:t>lahko prijavi </a:t>
            </a:r>
            <a:r>
              <a:rPr lang="nl-NL" sz="2800" b="1" dirty="0">
                <a:effectLst/>
              </a:rPr>
              <a:t>samo za en dijaški dom</a:t>
            </a:r>
            <a:r>
              <a:rPr lang="sl-SI" sz="2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rgbClr val="FF0000"/>
                </a:solidFill>
              </a:rPr>
              <a:t>do </a:t>
            </a:r>
            <a:r>
              <a:rPr lang="sl-SI" sz="2800" dirty="0" smtClean="0">
                <a:solidFill>
                  <a:srgbClr val="FF0000"/>
                </a:solidFill>
              </a:rPr>
              <a:t>3. julija</a:t>
            </a:r>
            <a:r>
              <a:rPr lang="sl-SI" sz="2800" dirty="0" smtClean="0"/>
              <a:t>: </a:t>
            </a:r>
            <a:r>
              <a:rPr lang="sl-SI" sz="2800" dirty="0"/>
              <a:t>prenos prijav (ali prva prijava zaradi prenosa prijave v drugo srednjo šolo),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Vpis v DD </a:t>
            </a:r>
            <a:r>
              <a:rPr lang="sl-SI" sz="2800" u="sng" dirty="0"/>
              <a:t>brez omejitve vpisa </a:t>
            </a:r>
            <a:r>
              <a:rPr lang="sl-SI" sz="2800" dirty="0">
                <a:solidFill>
                  <a:srgbClr val="FF0000"/>
                </a:solidFill>
              </a:rPr>
              <a:t>od </a:t>
            </a:r>
            <a:r>
              <a:rPr lang="sl-SI" sz="2800" dirty="0" smtClean="0">
                <a:solidFill>
                  <a:srgbClr val="FF0000"/>
                </a:solidFill>
              </a:rPr>
              <a:t>4. </a:t>
            </a:r>
            <a:r>
              <a:rPr lang="sl-SI" sz="2800" dirty="0">
                <a:solidFill>
                  <a:srgbClr val="FF0000"/>
                </a:solidFill>
              </a:rPr>
              <a:t>do </a:t>
            </a:r>
            <a:r>
              <a:rPr lang="sl-SI" sz="2800" dirty="0" smtClean="0">
                <a:solidFill>
                  <a:srgbClr val="FF0000"/>
                </a:solidFill>
              </a:rPr>
              <a:t>10. </a:t>
            </a:r>
            <a:r>
              <a:rPr lang="sl-SI" sz="2800" dirty="0">
                <a:solidFill>
                  <a:srgbClr val="FF0000"/>
                </a:solidFill>
              </a:rPr>
              <a:t>julija</a:t>
            </a:r>
            <a:r>
              <a:rPr lang="sl-SI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Vpis v DD </a:t>
            </a:r>
            <a:r>
              <a:rPr lang="sl-SI" sz="2800" u="sng" dirty="0"/>
              <a:t>z omejitvijo vpisa </a:t>
            </a:r>
            <a:r>
              <a:rPr lang="pl-PL" sz="2800" dirty="0">
                <a:solidFill>
                  <a:srgbClr val="FF0000"/>
                </a:solidFill>
              </a:rPr>
              <a:t>od 4. do </a:t>
            </a:r>
            <a:r>
              <a:rPr lang="pl-PL" sz="2800" dirty="0" smtClean="0">
                <a:solidFill>
                  <a:srgbClr val="FF0000"/>
                </a:solidFill>
              </a:rPr>
              <a:t>12. </a:t>
            </a:r>
            <a:r>
              <a:rPr lang="pl-PL" sz="2800" dirty="0">
                <a:solidFill>
                  <a:srgbClr val="FF0000"/>
                </a:solidFill>
              </a:rPr>
              <a:t>julija</a:t>
            </a:r>
            <a:r>
              <a:rPr lang="sl-SI" sz="2800" dirty="0" smtClean="0"/>
              <a:t>;</a:t>
            </a:r>
            <a:endParaRPr lang="sl-SI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solidFill>
                  <a:srgbClr val="FF0000"/>
                </a:solidFill>
              </a:rPr>
              <a:t>Do 14. julija </a:t>
            </a:r>
            <a:r>
              <a:rPr lang="sl-SI" sz="2800" dirty="0"/>
              <a:t>bo potekal tudi vpis na prosta mesta za kandidate, ki niso bili izbrani v DD z omejitvijo vpisa;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>
                <a:solidFill>
                  <a:srgbClr val="FF0000"/>
                </a:solidFill>
                <a:effectLst/>
              </a:rPr>
              <a:t>do </a:t>
            </a:r>
            <a:r>
              <a:rPr lang="sl-SI" sz="2800" dirty="0">
                <a:solidFill>
                  <a:srgbClr val="FF0000"/>
                </a:solidFill>
                <a:effectLst/>
              </a:rPr>
              <a:t>30. </a:t>
            </a:r>
            <a:r>
              <a:rPr lang="sl-SI" sz="2800" dirty="0" smtClean="0">
                <a:solidFill>
                  <a:srgbClr val="FF0000"/>
                </a:solidFill>
                <a:effectLst/>
              </a:rPr>
              <a:t>avgusta</a:t>
            </a:r>
            <a:r>
              <a:rPr lang="sl-SI" sz="2800" dirty="0" smtClean="0">
                <a:effectLst/>
              </a:rPr>
              <a:t>: </a:t>
            </a:r>
            <a:r>
              <a:rPr lang="sl-SI" sz="2800" dirty="0">
                <a:effectLst/>
              </a:rPr>
              <a:t>vpis na prosta mesta za kandidate, ki se </a:t>
            </a:r>
            <a:r>
              <a:rPr lang="sl-SI" sz="2800" dirty="0" smtClean="0">
                <a:effectLst/>
              </a:rPr>
              <a:t>do tedaj niso prijavili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l-SI" sz="2800" dirty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>
                <a:effectLst/>
              </a:rPr>
              <a:t>Plačevanje oskrbnine, možna subvencija </a:t>
            </a:r>
          </a:p>
          <a:p>
            <a:pPr marL="0" indent="0">
              <a:defRPr/>
            </a:pPr>
            <a:r>
              <a:rPr lang="sl-SI" sz="2800" dirty="0" smtClean="0">
                <a:effectLst/>
              </a:rPr>
              <a:t>(3 </a:t>
            </a:r>
            <a:r>
              <a:rPr lang="sl-SI" sz="2800" dirty="0">
                <a:effectLst/>
              </a:rPr>
              <a:t>obroki, bivanje, prostočasne aktivnosti, učenje).</a:t>
            </a:r>
          </a:p>
        </p:txBody>
      </p:sp>
    </p:spTree>
    <p:extLst>
      <p:ext uri="{BB962C8B-B14F-4D97-AF65-F5344CB8AC3E}">
        <p14:creationId xmlns:p14="http://schemas.microsoft.com/office/powerpoint/2010/main" val="3814224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0" y="373989"/>
            <a:ext cx="8263762" cy="990600"/>
          </a:xfrm>
        </p:spPr>
        <p:txBody>
          <a:bodyPr>
            <a:norm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POKLICNI BAROMETER (primanjkljaj, ravnovesje in presežek kadra v prihodnosti)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77505" y="1685365"/>
            <a:ext cx="7508145" cy="49186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altLang="sl-SI" sz="2400" dirty="0"/>
              <a:t>Več o barometru in rezultati:</a:t>
            </a:r>
          </a:p>
          <a:p>
            <a:pPr marL="0" indent="0"/>
            <a:r>
              <a:rPr lang="sl-SI" altLang="sl-SI" sz="2400" dirty="0">
                <a:hlinkClick r:id="rId2"/>
              </a:rPr>
              <a:t>https://www.ess.gov.si/partnerji/trg-dela/poklicni-barometer</a:t>
            </a:r>
            <a:r>
              <a:rPr lang="sl-SI" altLang="sl-SI" sz="2400" dirty="0" smtClean="0">
                <a:hlinkClick r:id="rId2"/>
              </a:rPr>
              <a:t>/</a:t>
            </a:r>
            <a:endParaRPr lang="sl-SI" altLang="sl-SI" sz="2400" dirty="0" smtClean="0"/>
          </a:p>
          <a:p>
            <a:pPr marL="0" indent="0"/>
            <a:endParaRPr lang="sl-SI" altLang="sl-SI" sz="2400" dirty="0"/>
          </a:p>
          <a:p>
            <a:pPr marL="0" indent="0" algn="just"/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Nekaj glavnih poudarkov iz raziskave</a:t>
            </a:r>
            <a:r>
              <a:rPr lang="sl-SI" altLang="sl-SI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/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- Rezultati 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prihodnjem letu napovedujejo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primanjkljaj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 kadra za vrsto poklicev na področjih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zdravstvene oskrbe, informacijskih tehnologij, šolstva in gradbeništva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sl-SI" altLang="sl-SI" sz="24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/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- Še vedno se predvideva primanjkljaj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različnih skupin učiteljev v osnovnih in srednjih šolah, svetovalnih delavcev, pa tudi vzgojiteljev v vrtcih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 algn="just"/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- Podobno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se predvideva primanjkljaj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različnih skupin strokovnjakov – inženirjev kemije, veterinarjev, strokovnjakov za razvoj kadrov in karierno svetovanje, sistemskih administratorjev, mehanikov in serviserjev elektronskih naprav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(lanske napovedi so pri omenjenih poklicih predvidevale ravnovesje med ponudbo in povpraševanjem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sl-SI" altLang="sl-SI" sz="24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51168" t="23025" r="17334" b="30047"/>
          <a:stretch/>
        </p:blipFill>
        <p:spPr>
          <a:xfrm>
            <a:off x="8179320" y="3495260"/>
            <a:ext cx="4012680" cy="33627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6489" t="23025" r="51519" b="30047"/>
          <a:stretch/>
        </p:blipFill>
        <p:spPr>
          <a:xfrm>
            <a:off x="8207229" y="41416"/>
            <a:ext cx="3984771" cy="32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4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0" y="373989"/>
            <a:ext cx="8263762" cy="990600"/>
          </a:xfrm>
        </p:spPr>
        <p:txBody>
          <a:bodyPr>
            <a:norm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POKLICNI BAROMETER (primanjkljaj, ravnovesje in presežek kadra v prihodnosti)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77505" y="1685365"/>
            <a:ext cx="7508145" cy="49186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altLang="sl-SI" sz="2400" dirty="0"/>
              <a:t>Več o barometru in rezultati:</a:t>
            </a:r>
          </a:p>
          <a:p>
            <a:pPr marL="0" indent="0"/>
            <a:r>
              <a:rPr lang="sl-SI" altLang="sl-SI" sz="2400" dirty="0">
                <a:hlinkClick r:id="rId2"/>
              </a:rPr>
              <a:t>https://www.ess.gov.si/partnerji/trg-dela/poklicni-barometer</a:t>
            </a:r>
            <a:r>
              <a:rPr lang="sl-SI" altLang="sl-SI" sz="2400" dirty="0" smtClean="0">
                <a:hlinkClick r:id="rId2"/>
              </a:rPr>
              <a:t>/</a:t>
            </a:r>
            <a:endParaRPr lang="sl-SI" altLang="sl-SI" sz="2400" dirty="0" smtClean="0"/>
          </a:p>
          <a:p>
            <a:pPr marL="0" indent="0"/>
            <a:endParaRPr lang="sl-SI" altLang="sl-SI" sz="2400" dirty="0"/>
          </a:p>
          <a:p>
            <a:pPr marL="0" indent="0" algn="just"/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Nekaj glavnih poudarkov iz raziskave</a:t>
            </a:r>
            <a:r>
              <a:rPr lang="sl-SI" altLang="sl-SI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just"/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- Po drugi strani zadnja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izvedba Poklicnega barometra kaže na predvideni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presežek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menedžerjev za trženje in prodajo, tehnikov za informacijsko-komunikacijsko tehnologijo, kozmetikov ter vrtnarjev in drevesničarjev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(lani v kategoriji ravnovesje</a:t>
            </a:r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sl-SI" altLang="sl-SI" sz="24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/>
            <a:r>
              <a:rPr lang="sl-SI" altLang="sl-SI" sz="2400" b="0" dirty="0" smtClean="0">
                <a:solidFill>
                  <a:schemeClr val="accent6">
                    <a:lumMod val="50000"/>
                  </a:schemeClr>
                </a:solidFill>
              </a:rPr>
              <a:t>- Iz 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primanjkljaja v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ravnovesje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 bodo predvidoma prešli </a:t>
            </a:r>
            <a:r>
              <a:rPr lang="sl-SI" altLang="sl-SI" sz="2400" b="0" u="sng" dirty="0">
                <a:solidFill>
                  <a:schemeClr val="accent6">
                    <a:lumMod val="50000"/>
                  </a:schemeClr>
                </a:solidFill>
              </a:rPr>
              <a:t>inženirji elektronike ter tehniki za elektroniko, knjigovodje in strokovni sodelavci v računovodstvu, gasilci ter upravljavci procesnih strojev in naprav za kemijsko predelavo in proizvodnjo kemijskih izdelkov.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51168" t="23025" r="17334" b="30047"/>
          <a:stretch/>
        </p:blipFill>
        <p:spPr>
          <a:xfrm>
            <a:off x="8179320" y="3495260"/>
            <a:ext cx="4012680" cy="33627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6489" t="23025" r="51519" b="30047"/>
          <a:stretch/>
        </p:blipFill>
        <p:spPr>
          <a:xfrm>
            <a:off x="8207229" y="41416"/>
            <a:ext cx="3984771" cy="32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20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418" y="301483"/>
            <a:ext cx="7971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OBMOČNA SLUŽBA</a:t>
            </a:r>
            <a:r>
              <a:rPr kumimoji="0" lang="sl-SI" altLang="sl-SI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KRANJ,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PRIMANJKLJAJ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5314951" y="1909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1621" t="22070" r="16067" b="35576"/>
          <a:stretch/>
        </p:blipFill>
        <p:spPr>
          <a:xfrm>
            <a:off x="271418" y="1090569"/>
            <a:ext cx="11715373" cy="53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26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115" y="573026"/>
            <a:ext cx="19780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dirty="0">
                <a:latin typeface="Arial" panose="020B0604020202020204" pitchFamily="34" charset="0"/>
              </a:rPr>
              <a:t>RAVNOVESJE: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1660" t="22160" r="15982" b="19614"/>
          <a:stretch/>
        </p:blipFill>
        <p:spPr>
          <a:xfrm>
            <a:off x="2139192" y="402672"/>
            <a:ext cx="9947939" cy="62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8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3665" y="1189100"/>
            <a:ext cx="4653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PRESEŽEK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1339853" y="449263"/>
            <a:ext cx="427687" cy="4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1657" t="65800" r="15953" b="12798"/>
          <a:stretch/>
        </p:blipFill>
        <p:spPr>
          <a:xfrm>
            <a:off x="125834" y="2147582"/>
            <a:ext cx="119379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5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127031" y="521576"/>
            <a:ext cx="8699500" cy="1065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002060"/>
                </a:solidFill>
              </a:rPr>
              <a:t>Brezposelni mladi v starosti od 15 do 29 let, 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po doseženi izobrazbi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300855"/>
              </p:ext>
            </p:extLst>
          </p:nvPr>
        </p:nvGraphicFramePr>
        <p:xfrm>
          <a:off x="218115" y="1719743"/>
          <a:ext cx="11711030" cy="501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97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903837" y="267227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>
                <a:solidFill>
                  <a:srgbClr val="002060"/>
                </a:solidFill>
              </a:rPr>
              <a:t>Prosta delovna mesta po področjih dejavnosti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512CC9F-FC2F-3097-6E05-8E079DE3A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55896"/>
              </p:ext>
            </p:extLst>
          </p:nvPr>
        </p:nvGraphicFramePr>
        <p:xfrm>
          <a:off x="746620" y="1132509"/>
          <a:ext cx="10578518" cy="5553511"/>
        </p:xfrm>
        <a:graphic>
          <a:graphicData uri="http://schemas.openxmlformats.org/drawingml/2006/table">
            <a:tbl>
              <a:tblPr/>
              <a:tblGrid>
                <a:gridCol w="9261587">
                  <a:extLst>
                    <a:ext uri="{9D8B030D-6E8A-4147-A177-3AD203B41FA5}">
                      <a16:colId xmlns:a16="http://schemas.microsoft.com/office/drawing/2014/main" val="434247037"/>
                    </a:ext>
                  </a:extLst>
                </a:gridCol>
                <a:gridCol w="1316931">
                  <a:extLst>
                    <a:ext uri="{9D8B030D-6E8A-4147-A177-3AD203B41FA5}">
                      <a16:colId xmlns:a16="http://schemas.microsoft.com/office/drawing/2014/main" val="880349574"/>
                    </a:ext>
                  </a:extLst>
                </a:gridCol>
              </a:tblGrid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Dejavnost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I-XII 2023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53285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IZOBRAŽEVANJE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25.076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1509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 GRADBENIŠTVO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24.609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1233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PREDELOVALNE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24.204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881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 ZDRAVSTVO IN SOCIALNO VARSTVO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22.067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11306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DRUGE RAZNOVRSTNE POSLOVNE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13.770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68678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 PROMET IN SKLADIŠČENJE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11.090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41827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 TRGOVINA; VZDRŽEVANJE IN POPRAVILA MOTORNIH VOZIL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10.966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50086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GOSTINSTVO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8.968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3553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DEJAVNOST JAVNE UPRAVE IN OBRAMBE; DEJAVNOST OBVEZNE SOCIALNE VARNOSTI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7.358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09898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STROKOVNE, ZNANSTVENE IN TEHNIČNE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63018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KULTURNE, RAZVEDRILNE IN REKREACIJSKE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1.835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1668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DRUGE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1.782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70982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OSKRBA Z VODO; RAVNANJE Z ODPLAKAMI IN ODPADKI; SANIRANJE OKOLJA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1.571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31117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 INFORMACIJSKE IN KOMUNIKACIJSKE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1.425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47845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 OSKRBA Z ELEKTRIČNO ENERGIJO, PLINOM IN PARO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1.163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78826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 FINANČNE IN ZAVAROVALNIŠKE DEJAVNOSTI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967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394765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 POSLOVANJE Z NEPREMIČNINAMI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5721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KMETIJSTVO IN LOV, GOZDARSTVO, RIBIŠTVO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798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93253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 RUDARSTVO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086879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DEJAVNOST EKSTERITORIALNIH ORGANIZACIJ IN TELES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579067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DEJAVNOST GOSPODINJSTEV Z ZAPOSLENIM HIŠNIM OSEBJEM; PROIZVODNJA ZA LASTNO RABO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62825"/>
                  </a:ext>
                </a:extLst>
              </a:tr>
              <a:tr h="241457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Skupaj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163.835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23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040596"/>
              </p:ext>
            </p:extLst>
          </p:nvPr>
        </p:nvGraphicFramePr>
        <p:xfrm>
          <a:off x="151002" y="385895"/>
          <a:ext cx="11719420" cy="630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8236" y="663202"/>
            <a:ext cx="6992620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Gibanje registrirane brezposelnosti</a:t>
            </a:r>
          </a:p>
        </p:txBody>
      </p:sp>
    </p:spTree>
    <p:extLst>
      <p:ext uri="{BB962C8B-B14F-4D97-AF65-F5344CB8AC3E}">
        <p14:creationId xmlns:p14="http://schemas.microsoft.com/office/powerpoint/2010/main" val="287891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649715" y="895224"/>
            <a:ext cx="4627895" cy="844676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>
                <a:solidFill>
                  <a:srgbClr val="002060"/>
                </a:solidFill>
              </a:rPr>
              <a:t>Razpisana mesta za vpis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649715" y="2142808"/>
            <a:ext cx="4229856" cy="3178846"/>
          </a:xfrm>
        </p:spPr>
        <p:txBody>
          <a:bodyPr>
            <a:noAutofit/>
          </a:bodyPr>
          <a:lstStyle/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Za 2023/24:</a:t>
            </a:r>
            <a:endParaRPr lang="sl-SI" altLang="sl-S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- 21.571 kandidatov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- 25.560 </a:t>
            </a: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vpisnih mest</a:t>
            </a: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2024/25:</a:t>
            </a:r>
            <a:endParaRPr lang="sl-SI" altLang="sl-SI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21.305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kandidatov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266)</a:t>
            </a:r>
            <a:endParaRPr lang="sl-SI" altLang="sl-SI" sz="20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- 26.066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vpisnih mest</a:t>
            </a:r>
            <a:endParaRPr lang="sl-SI" altLang="sl-SI" sz="20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E97C49B6-4850-AC66-AC79-DD526C968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281084"/>
              </p:ext>
            </p:extLst>
          </p:nvPr>
        </p:nvGraphicFramePr>
        <p:xfrm>
          <a:off x="5570289" y="1739900"/>
          <a:ext cx="6191076" cy="404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9373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5977" y="112622"/>
            <a:ext cx="8876630" cy="1720536"/>
          </a:xfrm>
          <a:noFill/>
        </p:spPr>
        <p:txBody>
          <a:bodyPr>
            <a:norm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dirty="0">
                <a:solidFill>
                  <a:srgbClr val="002060"/>
                </a:solidFill>
              </a:rPr>
              <a:t>Stopnja registrirane brezposelnosti po statističnih regijah, OKTOBER </a:t>
            </a:r>
            <a:r>
              <a:rPr lang="sl-SI" dirty="0" smtClean="0">
                <a:solidFill>
                  <a:srgbClr val="002060"/>
                </a:solidFill>
              </a:rPr>
              <a:t>2023</a:t>
            </a: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endParaRPr lang="sl-SI" sz="1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641672" y="4472948"/>
            <a:ext cx="214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Slovenija: </a:t>
            </a:r>
            <a:r>
              <a:rPr lang="sl-SI" sz="2000" b="1" dirty="0" smtClean="0"/>
              <a:t>4,8 </a:t>
            </a:r>
            <a:r>
              <a:rPr lang="sl-SI" sz="2000" b="1" dirty="0"/>
              <a:t>%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F57485-2150-AB55-7D18-8130B0478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8"/>
          <a:stretch/>
        </p:blipFill>
        <p:spPr>
          <a:xfrm>
            <a:off x="940038" y="1626100"/>
            <a:ext cx="7477570" cy="50825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5874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7980" y="594360"/>
            <a:ext cx="9105635" cy="548640"/>
          </a:xfrm>
        </p:spPr>
        <p:txBody>
          <a:bodyPr/>
          <a:lstStyle/>
          <a:p>
            <a:r>
              <a:rPr lang="sl-SI">
                <a:solidFill>
                  <a:srgbClr val="002060"/>
                </a:solidFill>
              </a:rPr>
              <a:t>Stopnja </a:t>
            </a:r>
            <a:r>
              <a:rPr lang="sl-SI" smtClean="0">
                <a:solidFill>
                  <a:srgbClr val="002060"/>
                </a:solidFill>
              </a:rPr>
              <a:t>brezposelnosti </a:t>
            </a:r>
            <a:r>
              <a:rPr lang="sl-SI" dirty="0">
                <a:solidFill>
                  <a:srgbClr val="002060"/>
                </a:solidFill>
              </a:rPr>
              <a:t>mladih, 15-24 let </a:t>
            </a:r>
            <a:r>
              <a:rPr lang="sl-SI" sz="1200" dirty="0"/>
              <a:t>(vir: LFS, Eurostat)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75180" y="2567781"/>
            <a:ext cx="154982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 dirty="0">
                <a:latin typeface="Arial Narrow" panose="020B0606020202030204" pitchFamily="34" charset="0"/>
              </a:rPr>
              <a:t>EU – 27</a:t>
            </a:r>
          </a:p>
          <a:p>
            <a:pPr>
              <a:spcBef>
                <a:spcPct val="50000"/>
              </a:spcBef>
            </a:pPr>
            <a:endParaRPr lang="sl-SI" sz="1400" b="1" dirty="0">
              <a:latin typeface="Arial Narrow" panose="020B0606020202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75180" y="5315336"/>
            <a:ext cx="1549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 b="1" dirty="0">
                <a:latin typeface="Arial Narrow" panose="020B0606020202030204" pitchFamily="34" charset="0"/>
              </a:rPr>
              <a:t>Slovenija</a:t>
            </a:r>
          </a:p>
        </p:txBody>
      </p:sp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295543"/>
              </p:ext>
            </p:extLst>
          </p:nvPr>
        </p:nvGraphicFramePr>
        <p:xfrm>
          <a:off x="2587078" y="11961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kon 10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190173"/>
              </p:ext>
            </p:extLst>
          </p:nvPr>
        </p:nvGraphicFramePr>
        <p:xfrm>
          <a:off x="2587078" y="39925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815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7" y="533401"/>
            <a:ext cx="9547224" cy="1422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dirty="0">
                <a:solidFill>
                  <a:srgbClr val="002060"/>
                </a:solidFill>
              </a:rPr>
              <a:t>Stopnja brezposelnosti mladih, 15-24 let, v državah članicah EU-27, 2. četrtletje </a:t>
            </a:r>
            <a:r>
              <a:rPr lang="sl-SI" dirty="0" smtClean="0">
                <a:solidFill>
                  <a:srgbClr val="002060"/>
                </a:solidFill>
              </a:rPr>
              <a:t>2023 </a:t>
            </a: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sz="1200" dirty="0"/>
              <a:t>(vir: LFS, Eurostat)</a:t>
            </a:r>
            <a:endParaRPr lang="en-US" sz="1200" dirty="0"/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7609"/>
              </p:ext>
            </p:extLst>
          </p:nvPr>
        </p:nvGraphicFramePr>
        <p:xfrm>
          <a:off x="157837" y="1821765"/>
          <a:ext cx="11871975" cy="491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473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1113046" y="749320"/>
            <a:ext cx="10027920" cy="1143000"/>
          </a:xfrm>
        </p:spPr>
        <p:txBody>
          <a:bodyPr>
            <a:noAutofit/>
          </a:bodyPr>
          <a:lstStyle/>
          <a:p>
            <a:pPr algn="ctr"/>
            <a:r>
              <a:rPr lang="sl-SI" altLang="sl-SI" dirty="0">
                <a:solidFill>
                  <a:srgbClr val="002060"/>
                </a:solidFill>
              </a:rPr>
              <a:t>Kako do odločitve, </a:t>
            </a:r>
            <a:br>
              <a:rPr lang="sl-SI" altLang="sl-SI" dirty="0">
                <a:solidFill>
                  <a:srgbClr val="002060"/>
                </a:solidFill>
              </a:rPr>
            </a:br>
            <a:r>
              <a:rPr lang="sl-SI" altLang="sl-SI" dirty="0">
                <a:solidFill>
                  <a:srgbClr val="002060"/>
                </a:solidFill>
              </a:rPr>
              <a:t>ki bo najboljša?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79780" y="2113200"/>
            <a:ext cx="10027920" cy="3579849"/>
          </a:xfrm>
        </p:spPr>
        <p:txBody>
          <a:bodyPr>
            <a:normAutofit/>
          </a:bodyPr>
          <a:lstStyle/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/>
              <a:t>Pomoč pri pridobivanju različnih informacij iz različnih virov, </a:t>
            </a:r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/>
              <a:t>dovoljenje, zaupanje, da se devetošolec sam odloči in izbere, po kateri poti bo nadaljeval šolanje,</a:t>
            </a:r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altLang="sl-SI" sz="2400" dirty="0"/>
              <a:t>izbira programa, </a:t>
            </a:r>
            <a:r>
              <a:rPr lang="sl-SI" altLang="sl-SI" sz="2400" u="sng" dirty="0"/>
              <a:t>ki ga zmore </a:t>
            </a:r>
            <a:r>
              <a:rPr lang="sl-SI" altLang="sl-SI" sz="2400" dirty="0"/>
              <a:t>in </a:t>
            </a:r>
            <a:r>
              <a:rPr lang="sl-SI" altLang="sl-SI" sz="2400" u="sng" dirty="0"/>
              <a:t>ki ga zanima</a:t>
            </a:r>
            <a:r>
              <a:rPr lang="sl-SI" altLang="sl-SI" sz="2400" dirty="0"/>
              <a:t>.</a:t>
            </a:r>
          </a:p>
          <a:p>
            <a:pPr marL="0" indent="0" eaLnBrk="1">
              <a:defRPr/>
            </a:pPr>
            <a:endParaRPr lang="sl-SI" sz="1814" dirty="0"/>
          </a:p>
          <a:p>
            <a:pPr>
              <a:defRPr/>
            </a:pPr>
            <a:endParaRPr lang="sl-SI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35" y="4219050"/>
            <a:ext cx="3266263" cy="19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958" y="4219050"/>
            <a:ext cx="3462123" cy="19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86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01258" y="1668416"/>
            <a:ext cx="6466114" cy="3415937"/>
          </a:xfrm>
        </p:spPr>
        <p:txBody>
          <a:bodyPr>
            <a:noAutofit/>
          </a:bodyPr>
          <a:lstStyle/>
          <a:p>
            <a:pPr algn="ctr"/>
            <a:r>
              <a:rPr lang="sl-SI" sz="3600" dirty="0"/>
              <a:t>Hvala za pozornost!</a:t>
            </a:r>
          </a:p>
          <a:p>
            <a:pPr algn="ctr"/>
            <a:endParaRPr lang="sl-SI" sz="3600" dirty="0"/>
          </a:p>
          <a:p>
            <a:pPr algn="ctr"/>
            <a:endParaRPr lang="sl-SI" dirty="0"/>
          </a:p>
          <a:p>
            <a:pPr algn="ctr"/>
            <a:r>
              <a:rPr lang="sl-SI" sz="2800" dirty="0"/>
              <a:t>Na voljo sem vam </a:t>
            </a:r>
          </a:p>
          <a:p>
            <a:pPr algn="ctr"/>
            <a:r>
              <a:rPr lang="sl-SI" sz="2800" dirty="0"/>
              <a:t>prek e-pošte: </a:t>
            </a:r>
            <a:r>
              <a:rPr lang="sl-SI" sz="2800" dirty="0">
                <a:solidFill>
                  <a:srgbClr val="002060"/>
                </a:solidFill>
                <a:hlinkClick r:id="rId2"/>
              </a:rPr>
              <a:t>teja.stefancic@os-naklo.si</a:t>
            </a:r>
            <a:endParaRPr lang="sl-SI" sz="2800" dirty="0">
              <a:solidFill>
                <a:srgbClr val="002060"/>
              </a:solidFill>
            </a:endParaRPr>
          </a:p>
          <a:p>
            <a:pPr algn="ctr"/>
            <a:r>
              <a:rPr lang="sl-SI" sz="2800" dirty="0"/>
              <a:t>in telefona: </a:t>
            </a:r>
            <a:r>
              <a:rPr lang="sl-SI" sz="2800" dirty="0" smtClean="0"/>
              <a:t>(04) </a:t>
            </a:r>
            <a:r>
              <a:rPr lang="sl-SI" sz="2800" dirty="0"/>
              <a:t>277 01 16</a:t>
            </a: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7157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10012"/>
              </p:ext>
            </p:extLst>
          </p:nvPr>
        </p:nvGraphicFramePr>
        <p:xfrm>
          <a:off x="415637" y="335003"/>
          <a:ext cx="11471565" cy="61946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9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2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l-SI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</a:t>
                      </a:r>
                      <a:r>
                        <a:rPr lang="sl-SI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DEVETOŠOLCEV </a:t>
                      </a:r>
                      <a:r>
                        <a:rPr lang="sl-SI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sl-SI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RAZPISANIH MEST </a:t>
                      </a:r>
                      <a:r>
                        <a:rPr lang="sl-SI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 ŠOLSKO LETO 24/25</a:t>
                      </a:r>
                      <a:endParaRPr lang="sl-SI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CB05A1"/>
                        </a:solidFill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46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Regija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2023/24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Razlika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MEST 23/24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Gorenjska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Goriška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34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Jugovzhodna Slovenija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Koroška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Primorsko</a:t>
                      </a:r>
                      <a:r>
                        <a:rPr lang="sl-SI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notranjska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Obalno-Kraška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Osrednjeslovenska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419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Pomurska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Zasavska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SKUPAJ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21.571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21.305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26.066 </a:t>
                      </a:r>
                      <a:r>
                        <a:rPr lang="sl-SI" sz="1200" b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(lani 25.560)</a:t>
                      </a:r>
                      <a:endParaRPr lang="sl-SI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Elipsa 4"/>
          <p:cNvSpPr/>
          <p:nvPr/>
        </p:nvSpPr>
        <p:spPr>
          <a:xfrm>
            <a:off x="122844" y="1159164"/>
            <a:ext cx="11846560" cy="531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56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61" y="1334135"/>
            <a:ext cx="5519420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Namere učencev 9. razredov</a:t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dirty="0">
                <a:solidFill>
                  <a:srgbClr val="002060"/>
                </a:solidFill>
              </a:rPr>
              <a:t>glede na raven izobraževanja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4570" t="47393" r="27754" b="15357"/>
          <a:stretch/>
        </p:blipFill>
        <p:spPr>
          <a:xfrm>
            <a:off x="243839" y="3305051"/>
            <a:ext cx="5809518" cy="323088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053357" y="4073718"/>
            <a:ext cx="2978883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50"/>
              </a:spcBef>
            </a:pPr>
            <a:r>
              <a:rPr lang="sl-SI" sz="1600" b="1" dirty="0"/>
              <a:t>ne nadaljuje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še ne ve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srednja šola v tujini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nižje poklicno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srednje poklicno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srednje strokovno izobraževanje</a:t>
            </a:r>
          </a:p>
          <a:p>
            <a:pPr>
              <a:spcBef>
                <a:spcPts val="250"/>
              </a:spcBef>
            </a:pPr>
            <a:r>
              <a:rPr lang="sl-SI" sz="1600" b="1" dirty="0"/>
              <a:t>gimnazija </a:t>
            </a:r>
          </a:p>
          <a:p>
            <a:pPr>
              <a:spcBef>
                <a:spcPts val="250"/>
              </a:spcBef>
            </a:pPr>
            <a:endParaRPr lang="sl-SI" sz="800" dirty="0"/>
          </a:p>
          <a:p>
            <a:pPr>
              <a:spcBef>
                <a:spcPts val="250"/>
              </a:spcBef>
            </a:pPr>
            <a:r>
              <a:rPr lang="sl-SI" sz="1400" dirty="0"/>
              <a:t> </a:t>
            </a: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35172"/>
              </p:ext>
            </p:extLst>
          </p:nvPr>
        </p:nvGraphicFramePr>
        <p:xfrm>
          <a:off x="243839" y="3162651"/>
          <a:ext cx="5561342" cy="337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E97C49B6-4850-AC66-AC79-DD526C968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161918"/>
              </p:ext>
            </p:extLst>
          </p:nvPr>
        </p:nvGraphicFramePr>
        <p:xfrm>
          <a:off x="6053356" y="221755"/>
          <a:ext cx="5917733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697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4165" y="1133996"/>
            <a:ext cx="9740226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Delež namer učencev na gimnazijskih programih</a:t>
            </a:r>
          </a:p>
        </p:txBody>
      </p:sp>
      <p:graphicFrame>
        <p:nvGraphicFramePr>
          <p:cNvPr id="5" name="Ograda vsebin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26834"/>
              </p:ext>
            </p:extLst>
          </p:nvPr>
        </p:nvGraphicFramePr>
        <p:xfrm>
          <a:off x="1730491" y="1943100"/>
          <a:ext cx="7791450" cy="424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749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7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47295"/>
              </p:ext>
            </p:extLst>
          </p:nvPr>
        </p:nvGraphicFramePr>
        <p:xfrm>
          <a:off x="4248944" y="2048588"/>
          <a:ext cx="3313112" cy="3378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Računalnikar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Avtoserviser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Frizer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Mehatronik</a:t>
                      </a: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operater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Elektrikar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Slaščičar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Bolničar-negovalec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Mizar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Trgovec</a:t>
                      </a:r>
                      <a:endParaRPr lang="sl-SI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7" marR="9527" marT="953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896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ti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8048</TotalTime>
  <Words>3947</Words>
  <Application>Microsoft Office PowerPoint</Application>
  <PresentationFormat>Širokozaslonsko</PresentationFormat>
  <Paragraphs>829</Paragraphs>
  <Slides>54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13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54</vt:i4>
      </vt:variant>
    </vt:vector>
  </HeadingPairs>
  <TitlesOfParts>
    <vt:vector size="69" baseType="lpstr">
      <vt:lpstr>Microsoft YaHei</vt:lpstr>
      <vt:lpstr>Arial</vt:lpstr>
      <vt:lpstr>Arial Narrow</vt:lpstr>
      <vt:lpstr>Arial Unicode MS</vt:lpstr>
      <vt:lpstr>Calibri</vt:lpstr>
      <vt:lpstr>Century Gothic</vt:lpstr>
      <vt:lpstr>Franklin Gothic Book</vt:lpstr>
      <vt:lpstr>Franklin Gothic Medium</vt:lpstr>
      <vt:lpstr>Garamond</vt:lpstr>
      <vt:lpstr>Times New Roman</vt:lpstr>
      <vt:lpstr>Trebuchet MS</vt:lpstr>
      <vt:lpstr>Tunga</vt:lpstr>
      <vt:lpstr>Wingdings</vt:lpstr>
      <vt:lpstr>1_Default Design</vt:lpstr>
      <vt:lpstr>Koti</vt:lpstr>
      <vt:lpstr>PowerPointova predstavitev</vt:lpstr>
      <vt:lpstr>Kje Najti informacije</vt:lpstr>
      <vt:lpstr>AKTIVNOSTI V OKVIRU KARIERNE ORIENTACIJE V ŠOLI</vt:lpstr>
      <vt:lpstr>KARIERNO SREDIŠČE</vt:lpstr>
      <vt:lpstr>Razpisana mesta za vpis</vt:lpstr>
      <vt:lpstr>PowerPointova predstavitev</vt:lpstr>
      <vt:lpstr>Namere učencev 9. razredov glede na raven izobraževanja</vt:lpstr>
      <vt:lpstr>Delež namer učencev na gimnazijskih programih</vt:lpstr>
      <vt:lpstr>NAMERE: Največkrat izbrani programi v nižjem in srednjem poklicnem izobraževanju</vt:lpstr>
      <vt:lpstr>NAMERE: Najmanjkrat izbrani programi v nižjem in srednjem poklicnem izobraževanju</vt:lpstr>
      <vt:lpstr>NAMERE: Največkrat izbrani programi v srednjem strokovnem izobraževanju</vt:lpstr>
      <vt:lpstr>NAMERE: Najmanjkrat izbrani programi v srednjem strokovnem izobraževanju</vt:lpstr>
      <vt:lpstr>razpis za vpis 2024/2025    Objavljen na spletni strani ministrstva</vt:lpstr>
      <vt:lpstr>PowerPointova predstavitev</vt:lpstr>
      <vt:lpstr>PowerPointova predstavitev</vt:lpstr>
      <vt:lpstr>PowerPointova predstavitev</vt:lpstr>
      <vt:lpstr>SREDNJE STROKOVNO IZOBRAŽEVANJE (4-LETNO) V GORENJSKI REGIJI </vt:lpstr>
      <vt:lpstr>SPLOŠNO SREDNJE IZOBRAŽEVANJE (GIMNAZIJE) V GORENJSKI REGIJI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Informativni dnevi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Razpis za vpis v dijaške domove</vt:lpstr>
      <vt:lpstr>POKLICNI BAROMETER (primanjkljaj, ravnovesje in presežek kadra v prihodnosti)</vt:lpstr>
      <vt:lpstr>POKLICNI BAROMETER (primanjkljaj, ravnovesje in presežek kadra v prihodnosti)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Gibanje registrirane brezposelnosti</vt:lpstr>
      <vt:lpstr>Stopnja registrirane brezposelnosti po statističnih regijah, OKTOBER 2023 </vt:lpstr>
      <vt:lpstr>Stopnja brezposelnosti mladih, 15-24 let (vir: LFS, Eurostat)</vt:lpstr>
      <vt:lpstr>Stopnja brezposelnosti mladih, 15-24 let, v državah članicah EU-27, 2. četrtletje 2023  (vir: LFS, Eurostat)</vt:lpstr>
      <vt:lpstr>Kako do odločitve,  ki bo najboljša?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Teja Štefančič</cp:lastModifiedBy>
  <cp:revision>919</cp:revision>
  <cp:lastPrinted>2019-02-01T13:12:06Z</cp:lastPrinted>
  <dcterms:created xsi:type="dcterms:W3CDTF">2018-01-26T12:01:52Z</dcterms:created>
  <dcterms:modified xsi:type="dcterms:W3CDTF">2024-02-06T08:58:02Z</dcterms:modified>
</cp:coreProperties>
</file>