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935" r:id="rId1"/>
    <p:sldMasterId id="2147484635" r:id="rId2"/>
  </p:sldMasterIdLst>
  <p:notesMasterIdLst>
    <p:notesMasterId r:id="rId55"/>
  </p:notesMasterIdLst>
  <p:handoutMasterIdLst>
    <p:handoutMasterId r:id="rId56"/>
  </p:handoutMasterIdLst>
  <p:sldIdLst>
    <p:sldId id="257" r:id="rId3"/>
    <p:sldId id="258" r:id="rId4"/>
    <p:sldId id="342" r:id="rId5"/>
    <p:sldId id="290" r:id="rId6"/>
    <p:sldId id="259" r:id="rId7"/>
    <p:sldId id="373" r:id="rId8"/>
    <p:sldId id="330" r:id="rId9"/>
    <p:sldId id="381" r:id="rId10"/>
    <p:sldId id="331" r:id="rId11"/>
    <p:sldId id="382" r:id="rId12"/>
    <p:sldId id="383" r:id="rId13"/>
    <p:sldId id="384" r:id="rId14"/>
    <p:sldId id="379" r:id="rId15"/>
    <p:sldId id="380" r:id="rId16"/>
    <p:sldId id="371" r:id="rId17"/>
    <p:sldId id="322" r:id="rId18"/>
    <p:sldId id="311" r:id="rId19"/>
    <p:sldId id="385" r:id="rId20"/>
    <p:sldId id="308" r:id="rId21"/>
    <p:sldId id="309" r:id="rId22"/>
    <p:sldId id="387" r:id="rId23"/>
    <p:sldId id="356" r:id="rId24"/>
    <p:sldId id="292" r:id="rId25"/>
    <p:sldId id="363" r:id="rId26"/>
    <p:sldId id="319" r:id="rId27"/>
    <p:sldId id="324" r:id="rId28"/>
    <p:sldId id="378" r:id="rId29"/>
    <p:sldId id="284" r:id="rId30"/>
    <p:sldId id="268" r:id="rId31"/>
    <p:sldId id="294" r:id="rId32"/>
    <p:sldId id="293" r:id="rId33"/>
    <p:sldId id="271" r:id="rId34"/>
    <p:sldId id="272" r:id="rId35"/>
    <p:sldId id="265" r:id="rId36"/>
    <p:sldId id="358" r:id="rId37"/>
    <p:sldId id="348" r:id="rId38"/>
    <p:sldId id="390" r:id="rId39"/>
    <p:sldId id="388" r:id="rId40"/>
    <p:sldId id="326" r:id="rId41"/>
    <p:sldId id="296" r:id="rId42"/>
    <p:sldId id="359" r:id="rId43"/>
    <p:sldId id="360" r:id="rId44"/>
    <p:sldId id="376" r:id="rId45"/>
    <p:sldId id="361" r:id="rId46"/>
    <p:sldId id="369" r:id="rId47"/>
    <p:sldId id="365" r:id="rId48"/>
    <p:sldId id="364" r:id="rId49"/>
    <p:sldId id="370" r:id="rId50"/>
    <p:sldId id="367" r:id="rId51"/>
    <p:sldId id="368" r:id="rId52"/>
    <p:sldId id="282" r:id="rId53"/>
    <p:sldId id="389" r:id="rId54"/>
  </p:sldIdLst>
  <p:sldSz cx="12192000" cy="6858000"/>
  <p:notesSz cx="9926638" cy="679767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9966FF"/>
    <a:srgbClr val="CCECFF"/>
    <a:srgbClr val="FFFFCC"/>
    <a:srgbClr val="CCCCFF"/>
    <a:srgbClr val="0066FF"/>
    <a:srgbClr val="0000FF"/>
    <a:srgbClr val="FF9900"/>
    <a:srgbClr val="9999FF"/>
    <a:srgbClr val="B64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rednji slog 4 – poudare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Temni slog 2 – poudarek 5/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Temen slo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Temni slog 1 – poudarek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emni slog 1 – poudarek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Temni slog 1 – poudarek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emni slog 2 – poudarek 1/poudarek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rednji slog 3 – poudarek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rednji slog 3 – poudarek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Srednji slog 3 – 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rednji slog 3 – poudarek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rednji slog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rednji slog 4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rednji slo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Temen slo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ematski slog 1 – poudarek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7292A2E-F333-43FB-9621-5CBBE7FDCDCB}" styleName="Svetel slog 2 – poudarek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Srednji slog 1 – poudare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7297-2F37-452A-8D3F-2150E3BC3D3D}" type="datetimeFigureOut">
              <a:rPr lang="sl-SI" smtClean="0"/>
              <a:t>10. 02. 2022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8DAA8-03E1-4670-894D-6485905DD8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3257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299D6-7BDE-4A9A-9B58-FD7D6FEA3A9C}" type="datetimeFigureOut">
              <a:rPr lang="sl-SI" smtClean="0"/>
              <a:t>10. 02. 2022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2EE88-C2DF-40E3-8FF4-930A0225CC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733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838CA7D2-B67C-425E-AED4-A5FD660B3434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</a:t>
            </a:fld>
            <a:endParaRPr kumimoji="0" lang="sl-SI" altLang="sl-S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604838"/>
            <a:ext cx="5294313" cy="2979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3768" y="3775306"/>
            <a:ext cx="8754744" cy="35770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26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/>
          </a:p>
        </p:txBody>
      </p:sp>
      <p:sp>
        <p:nvSpPr>
          <p:cNvPr id="33796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1387" indent="-28514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0596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596834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3072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09310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65548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1787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78025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24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63890A-5C24-43C2-AC72-0ED32D040AD3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247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56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2BDD2E64-7F6E-4F67-A75C-B10856509C94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</a:t>
            </a:fld>
            <a:endParaRPr kumimoji="0" lang="sl-SI" altLang="sl-S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604838"/>
            <a:ext cx="5294313" cy="2979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3768" y="3775306"/>
            <a:ext cx="8754744" cy="35770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05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A558949-6140-4E8B-8474-3BC06FD2ED3B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</a:t>
            </a:fld>
            <a:endParaRPr kumimoji="0" lang="sl-SI" altLang="sl-S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604838"/>
            <a:ext cx="5294313" cy="2979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093768" y="3775306"/>
            <a:ext cx="8754744" cy="35770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7640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sl-SI" altLang="sl-SI" sz="2000">
                <a:latin typeface="Arial" panose="020B0604020202020204" pitchFamily="34" charset="0"/>
                <a:ea typeface="Microsoft YaHei" panose="020B0503020204020204" pitchFamily="34" charset="-122"/>
              </a:rPr>
              <a:t>Tu malo povem o različnih programih – glej str. 2 v prilogi 1 – razpis.</a:t>
            </a:r>
          </a:p>
        </p:txBody>
      </p:sp>
    </p:spTree>
    <p:extLst>
      <p:ext uri="{BB962C8B-B14F-4D97-AF65-F5344CB8AC3E}">
        <p14:creationId xmlns:p14="http://schemas.microsoft.com/office/powerpoint/2010/main" val="365665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9FADAB-DDB6-464D-BC42-59DA5FDB35ED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6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9989BED-C5B2-457C-AB04-9AF38422C02D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29</a:t>
            </a:fld>
            <a:endParaRPr kumimoji="0" lang="sl-SI" altLang="sl-S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604838"/>
            <a:ext cx="5294313" cy="2979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093768" y="3775306"/>
            <a:ext cx="8754744" cy="35770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21168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sl-SI" altLang="sl-SI" sz="2400">
                <a:latin typeface="Arial" panose="020B0604020202020204" pitchFamily="34" charset="0"/>
                <a:ea typeface="Microsoft YaHei" panose="020B0503020204020204" pitchFamily="34" charset="-122"/>
              </a:rPr>
              <a:t>PRIJAVA na preizkuse do 27. 2. 2015 -  na posebnem obrazcu – spletna stran MIZŠ</a:t>
            </a: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sl-SI" altLang="sl-SI" sz="2400"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sl-SI" altLang="sl-SI" sz="2400">
                <a:latin typeface="Arial" panose="020B0604020202020204" pitchFamily="34" charset="0"/>
                <a:ea typeface="Microsoft YaHei" panose="020B0503020204020204" pitchFamily="34" charset="-122"/>
              </a:rPr>
              <a:t>Izdana potrdila do 27. 3. 2015!</a:t>
            </a:r>
          </a:p>
        </p:txBody>
      </p:sp>
    </p:spTree>
    <p:extLst>
      <p:ext uri="{BB962C8B-B14F-4D97-AF65-F5344CB8AC3E}">
        <p14:creationId xmlns:p14="http://schemas.microsoft.com/office/powerpoint/2010/main" val="4177594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22532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39775" indent="-2825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38238" indent="-22542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593850" indent="-22542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1050" indent="-22542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08250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65450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2650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79850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ED1C2E-1FD5-421A-A86F-FB5860F9E8D2}" type="slidenum">
              <a:rPr kumimoji="0" lang="sl-SI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459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FB4FAC68-CAA8-4658-AD42-BF8387B6F8E2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32</a:t>
            </a:fld>
            <a:endParaRPr kumimoji="0" lang="sl-SI" altLang="sl-S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604838"/>
            <a:ext cx="5294313" cy="2979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3768" y="3775306"/>
            <a:ext cx="8754744" cy="35770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04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48131" name="Ograda opomb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  <p:sp>
        <p:nvSpPr>
          <p:cNvPr id="48132" name="Ograda številke diapozitiva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F350CAD-D567-4245-8677-923CE320BDA8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34</a:t>
            </a:fld>
            <a:endParaRPr kumimoji="0" lang="sl-SI" altLang="sl-S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512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/>
          </a:p>
        </p:txBody>
      </p:sp>
      <p:sp>
        <p:nvSpPr>
          <p:cNvPr id="33796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1387" indent="-28514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0596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596834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3072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09310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65548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1787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78025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24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63890A-5C24-43C2-AC72-0ED32D040AD3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247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61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4641852" y="2414588"/>
            <a:ext cx="3757083" cy="2017712"/>
            <a:chOff x="2193" y="1521"/>
            <a:chExt cx="1775" cy="1271"/>
          </a:xfrm>
        </p:grpSpPr>
        <p:sp>
          <p:nvSpPr>
            <p:cNvPr id="5" name="Freeform 10"/>
            <p:cNvSpPr>
              <a:spLocks/>
            </p:cNvSpPr>
            <p:nvPr userDrawn="1"/>
          </p:nvSpPr>
          <p:spPr bwMode="auto">
            <a:xfrm>
              <a:off x="3442" y="1521"/>
              <a:ext cx="244" cy="239"/>
            </a:xfrm>
            <a:custGeom>
              <a:avLst/>
              <a:gdLst/>
              <a:ahLst/>
              <a:cxnLst>
                <a:cxn ang="0">
                  <a:pos x="730" y="388"/>
                </a:cxn>
                <a:cxn ang="0">
                  <a:pos x="719" y="443"/>
                </a:cxn>
                <a:cxn ang="0">
                  <a:pos x="702" y="495"/>
                </a:cxn>
                <a:cxn ang="0">
                  <a:pos x="676" y="541"/>
                </a:cxn>
                <a:cxn ang="0">
                  <a:pos x="645" y="584"/>
                </a:cxn>
                <a:cxn ang="0">
                  <a:pos x="608" y="622"/>
                </a:cxn>
                <a:cxn ang="0">
                  <a:pos x="566" y="655"/>
                </a:cxn>
                <a:cxn ang="0">
                  <a:pos x="519" y="680"/>
                </a:cxn>
                <a:cxn ang="0">
                  <a:pos x="471" y="700"/>
                </a:cxn>
                <a:cxn ang="0">
                  <a:pos x="419" y="712"/>
                </a:cxn>
                <a:cxn ang="0">
                  <a:pos x="366" y="716"/>
                </a:cxn>
                <a:cxn ang="0">
                  <a:pos x="309" y="712"/>
                </a:cxn>
                <a:cxn ang="0">
                  <a:pos x="255" y="700"/>
                </a:cxn>
                <a:cxn ang="0">
                  <a:pos x="205" y="680"/>
                </a:cxn>
                <a:cxn ang="0">
                  <a:pos x="159" y="655"/>
                </a:cxn>
                <a:cxn ang="0">
                  <a:pos x="118" y="622"/>
                </a:cxn>
                <a:cxn ang="0">
                  <a:pos x="82" y="584"/>
                </a:cxn>
                <a:cxn ang="0">
                  <a:pos x="52" y="541"/>
                </a:cxn>
                <a:cxn ang="0">
                  <a:pos x="28" y="495"/>
                </a:cxn>
                <a:cxn ang="0">
                  <a:pos x="11" y="443"/>
                </a:cxn>
                <a:cxn ang="0">
                  <a:pos x="2" y="388"/>
                </a:cxn>
                <a:cxn ang="0">
                  <a:pos x="0" y="332"/>
                </a:cxn>
                <a:cxn ang="0">
                  <a:pos x="8" y="280"/>
                </a:cxn>
                <a:cxn ang="0">
                  <a:pos x="22" y="230"/>
                </a:cxn>
                <a:cxn ang="0">
                  <a:pos x="43" y="184"/>
                </a:cxn>
                <a:cxn ang="0">
                  <a:pos x="71" y="142"/>
                </a:cxn>
                <a:cxn ang="0">
                  <a:pos x="106" y="103"/>
                </a:cxn>
                <a:cxn ang="0">
                  <a:pos x="145" y="70"/>
                </a:cxn>
                <a:cxn ang="0">
                  <a:pos x="189" y="42"/>
                </a:cxn>
                <a:cxn ang="0">
                  <a:pos x="239" y="22"/>
                </a:cxn>
                <a:cxn ang="0">
                  <a:pos x="290" y="7"/>
                </a:cxn>
                <a:cxn ang="0">
                  <a:pos x="347" y="0"/>
                </a:cxn>
                <a:cxn ang="0">
                  <a:pos x="402" y="1"/>
                </a:cxn>
                <a:cxn ang="0">
                  <a:pos x="454" y="11"/>
                </a:cxn>
                <a:cxn ang="0">
                  <a:pos x="503" y="27"/>
                </a:cxn>
                <a:cxn ang="0">
                  <a:pos x="551" y="51"/>
                </a:cxn>
                <a:cxn ang="0">
                  <a:pos x="594" y="80"/>
                </a:cxn>
                <a:cxn ang="0">
                  <a:pos x="633" y="116"/>
                </a:cxn>
                <a:cxn ang="0">
                  <a:pos x="666" y="156"/>
                </a:cxn>
                <a:cxn ang="0">
                  <a:pos x="694" y="199"/>
                </a:cxn>
                <a:cxn ang="0">
                  <a:pos x="715" y="246"/>
                </a:cxn>
                <a:cxn ang="0">
                  <a:pos x="728" y="297"/>
                </a:cxn>
                <a:cxn ang="0">
                  <a:pos x="732" y="350"/>
                </a:cxn>
              </a:cxnLst>
              <a:rect l="0" t="0" r="r" b="b"/>
              <a:pathLst>
                <a:path w="732" h="716">
                  <a:moveTo>
                    <a:pt x="732" y="350"/>
                  </a:moveTo>
                  <a:lnTo>
                    <a:pt x="731" y="369"/>
                  </a:lnTo>
                  <a:lnTo>
                    <a:pt x="730" y="388"/>
                  </a:lnTo>
                  <a:lnTo>
                    <a:pt x="728" y="406"/>
                  </a:lnTo>
                  <a:lnTo>
                    <a:pt x="724" y="425"/>
                  </a:lnTo>
                  <a:lnTo>
                    <a:pt x="719" y="443"/>
                  </a:lnTo>
                  <a:lnTo>
                    <a:pt x="715" y="460"/>
                  </a:lnTo>
                  <a:lnTo>
                    <a:pt x="708" y="477"/>
                  </a:lnTo>
                  <a:lnTo>
                    <a:pt x="702" y="495"/>
                  </a:lnTo>
                  <a:lnTo>
                    <a:pt x="694" y="511"/>
                  </a:lnTo>
                  <a:lnTo>
                    <a:pt x="686" y="526"/>
                  </a:lnTo>
                  <a:lnTo>
                    <a:pt x="676" y="541"/>
                  </a:lnTo>
                  <a:lnTo>
                    <a:pt x="666" y="556"/>
                  </a:lnTo>
                  <a:lnTo>
                    <a:pt x="656" y="570"/>
                  </a:lnTo>
                  <a:lnTo>
                    <a:pt x="645" y="584"/>
                  </a:lnTo>
                  <a:lnTo>
                    <a:pt x="633" y="597"/>
                  </a:lnTo>
                  <a:lnTo>
                    <a:pt x="621" y="610"/>
                  </a:lnTo>
                  <a:lnTo>
                    <a:pt x="608" y="622"/>
                  </a:lnTo>
                  <a:lnTo>
                    <a:pt x="594" y="634"/>
                  </a:lnTo>
                  <a:lnTo>
                    <a:pt x="580" y="645"/>
                  </a:lnTo>
                  <a:lnTo>
                    <a:pt x="566" y="655"/>
                  </a:lnTo>
                  <a:lnTo>
                    <a:pt x="551" y="664"/>
                  </a:lnTo>
                  <a:lnTo>
                    <a:pt x="536" y="673"/>
                  </a:lnTo>
                  <a:lnTo>
                    <a:pt x="519" y="680"/>
                  </a:lnTo>
                  <a:lnTo>
                    <a:pt x="503" y="688"/>
                  </a:lnTo>
                  <a:lnTo>
                    <a:pt x="487" y="695"/>
                  </a:lnTo>
                  <a:lnTo>
                    <a:pt x="471" y="700"/>
                  </a:lnTo>
                  <a:lnTo>
                    <a:pt x="454" y="704"/>
                  </a:lnTo>
                  <a:lnTo>
                    <a:pt x="436" y="709"/>
                  </a:lnTo>
                  <a:lnTo>
                    <a:pt x="419" y="712"/>
                  </a:lnTo>
                  <a:lnTo>
                    <a:pt x="402" y="714"/>
                  </a:lnTo>
                  <a:lnTo>
                    <a:pt x="383" y="715"/>
                  </a:lnTo>
                  <a:lnTo>
                    <a:pt x="366" y="716"/>
                  </a:lnTo>
                  <a:lnTo>
                    <a:pt x="347" y="715"/>
                  </a:lnTo>
                  <a:lnTo>
                    <a:pt x="327" y="714"/>
                  </a:lnTo>
                  <a:lnTo>
                    <a:pt x="309" y="712"/>
                  </a:lnTo>
                  <a:lnTo>
                    <a:pt x="290" y="709"/>
                  </a:lnTo>
                  <a:lnTo>
                    <a:pt x="273" y="704"/>
                  </a:lnTo>
                  <a:lnTo>
                    <a:pt x="255" y="700"/>
                  </a:lnTo>
                  <a:lnTo>
                    <a:pt x="239" y="695"/>
                  </a:lnTo>
                  <a:lnTo>
                    <a:pt x="221" y="688"/>
                  </a:lnTo>
                  <a:lnTo>
                    <a:pt x="205" y="680"/>
                  </a:lnTo>
                  <a:lnTo>
                    <a:pt x="189" y="673"/>
                  </a:lnTo>
                  <a:lnTo>
                    <a:pt x="174" y="664"/>
                  </a:lnTo>
                  <a:lnTo>
                    <a:pt x="159" y="655"/>
                  </a:lnTo>
                  <a:lnTo>
                    <a:pt x="145" y="645"/>
                  </a:lnTo>
                  <a:lnTo>
                    <a:pt x="131" y="634"/>
                  </a:lnTo>
                  <a:lnTo>
                    <a:pt x="118" y="622"/>
                  </a:lnTo>
                  <a:lnTo>
                    <a:pt x="106" y="610"/>
                  </a:lnTo>
                  <a:lnTo>
                    <a:pt x="93" y="597"/>
                  </a:lnTo>
                  <a:lnTo>
                    <a:pt x="82" y="584"/>
                  </a:lnTo>
                  <a:lnTo>
                    <a:pt x="71" y="570"/>
                  </a:lnTo>
                  <a:lnTo>
                    <a:pt x="62" y="556"/>
                  </a:lnTo>
                  <a:lnTo>
                    <a:pt x="52" y="541"/>
                  </a:lnTo>
                  <a:lnTo>
                    <a:pt x="43" y="526"/>
                  </a:lnTo>
                  <a:lnTo>
                    <a:pt x="36" y="511"/>
                  </a:lnTo>
                  <a:lnTo>
                    <a:pt x="28" y="495"/>
                  </a:lnTo>
                  <a:lnTo>
                    <a:pt x="22" y="477"/>
                  </a:lnTo>
                  <a:lnTo>
                    <a:pt x="16" y="460"/>
                  </a:lnTo>
                  <a:lnTo>
                    <a:pt x="11" y="443"/>
                  </a:lnTo>
                  <a:lnTo>
                    <a:pt x="8" y="425"/>
                  </a:lnTo>
                  <a:lnTo>
                    <a:pt x="4" y="406"/>
                  </a:lnTo>
                  <a:lnTo>
                    <a:pt x="2" y="388"/>
                  </a:lnTo>
                  <a:lnTo>
                    <a:pt x="0" y="369"/>
                  </a:lnTo>
                  <a:lnTo>
                    <a:pt x="0" y="350"/>
                  </a:lnTo>
                  <a:lnTo>
                    <a:pt x="0" y="332"/>
                  </a:lnTo>
                  <a:lnTo>
                    <a:pt x="2" y="314"/>
                  </a:lnTo>
                  <a:lnTo>
                    <a:pt x="4" y="297"/>
                  </a:lnTo>
                  <a:lnTo>
                    <a:pt x="8" y="280"/>
                  </a:lnTo>
                  <a:lnTo>
                    <a:pt x="11" y="264"/>
                  </a:lnTo>
                  <a:lnTo>
                    <a:pt x="16" y="246"/>
                  </a:lnTo>
                  <a:lnTo>
                    <a:pt x="22" y="230"/>
                  </a:lnTo>
                  <a:lnTo>
                    <a:pt x="28" y="215"/>
                  </a:lnTo>
                  <a:lnTo>
                    <a:pt x="36" y="199"/>
                  </a:lnTo>
                  <a:lnTo>
                    <a:pt x="43" y="184"/>
                  </a:lnTo>
                  <a:lnTo>
                    <a:pt x="52" y="170"/>
                  </a:lnTo>
                  <a:lnTo>
                    <a:pt x="62" y="156"/>
                  </a:lnTo>
                  <a:lnTo>
                    <a:pt x="71" y="142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6" y="103"/>
                  </a:lnTo>
                  <a:lnTo>
                    <a:pt x="118" y="92"/>
                  </a:lnTo>
                  <a:lnTo>
                    <a:pt x="131" y="80"/>
                  </a:lnTo>
                  <a:lnTo>
                    <a:pt x="145" y="70"/>
                  </a:lnTo>
                  <a:lnTo>
                    <a:pt x="159" y="61"/>
                  </a:lnTo>
                  <a:lnTo>
                    <a:pt x="174" y="51"/>
                  </a:lnTo>
                  <a:lnTo>
                    <a:pt x="189" y="42"/>
                  </a:lnTo>
                  <a:lnTo>
                    <a:pt x="205" y="35"/>
                  </a:lnTo>
                  <a:lnTo>
                    <a:pt x="221" y="27"/>
                  </a:lnTo>
                  <a:lnTo>
                    <a:pt x="239" y="22"/>
                  </a:lnTo>
                  <a:lnTo>
                    <a:pt x="255" y="15"/>
                  </a:lnTo>
                  <a:lnTo>
                    <a:pt x="273" y="11"/>
                  </a:lnTo>
                  <a:lnTo>
                    <a:pt x="290" y="7"/>
                  </a:lnTo>
                  <a:lnTo>
                    <a:pt x="309" y="3"/>
                  </a:lnTo>
                  <a:lnTo>
                    <a:pt x="327" y="1"/>
                  </a:lnTo>
                  <a:lnTo>
                    <a:pt x="347" y="0"/>
                  </a:lnTo>
                  <a:lnTo>
                    <a:pt x="366" y="0"/>
                  </a:lnTo>
                  <a:lnTo>
                    <a:pt x="383" y="0"/>
                  </a:lnTo>
                  <a:lnTo>
                    <a:pt x="402" y="1"/>
                  </a:lnTo>
                  <a:lnTo>
                    <a:pt x="419" y="3"/>
                  </a:lnTo>
                  <a:lnTo>
                    <a:pt x="436" y="7"/>
                  </a:lnTo>
                  <a:lnTo>
                    <a:pt x="454" y="11"/>
                  </a:lnTo>
                  <a:lnTo>
                    <a:pt x="471" y="15"/>
                  </a:lnTo>
                  <a:lnTo>
                    <a:pt x="487" y="22"/>
                  </a:lnTo>
                  <a:lnTo>
                    <a:pt x="503" y="27"/>
                  </a:lnTo>
                  <a:lnTo>
                    <a:pt x="519" y="35"/>
                  </a:lnTo>
                  <a:lnTo>
                    <a:pt x="536" y="42"/>
                  </a:lnTo>
                  <a:lnTo>
                    <a:pt x="551" y="51"/>
                  </a:lnTo>
                  <a:lnTo>
                    <a:pt x="566" y="61"/>
                  </a:lnTo>
                  <a:lnTo>
                    <a:pt x="580" y="70"/>
                  </a:lnTo>
                  <a:lnTo>
                    <a:pt x="594" y="80"/>
                  </a:lnTo>
                  <a:lnTo>
                    <a:pt x="608" y="92"/>
                  </a:lnTo>
                  <a:lnTo>
                    <a:pt x="621" y="103"/>
                  </a:lnTo>
                  <a:lnTo>
                    <a:pt x="633" y="116"/>
                  </a:lnTo>
                  <a:lnTo>
                    <a:pt x="645" y="129"/>
                  </a:lnTo>
                  <a:lnTo>
                    <a:pt x="656" y="142"/>
                  </a:lnTo>
                  <a:lnTo>
                    <a:pt x="666" y="156"/>
                  </a:lnTo>
                  <a:lnTo>
                    <a:pt x="676" y="170"/>
                  </a:lnTo>
                  <a:lnTo>
                    <a:pt x="686" y="184"/>
                  </a:lnTo>
                  <a:lnTo>
                    <a:pt x="694" y="199"/>
                  </a:lnTo>
                  <a:lnTo>
                    <a:pt x="702" y="215"/>
                  </a:lnTo>
                  <a:lnTo>
                    <a:pt x="708" y="230"/>
                  </a:lnTo>
                  <a:lnTo>
                    <a:pt x="715" y="246"/>
                  </a:lnTo>
                  <a:lnTo>
                    <a:pt x="719" y="264"/>
                  </a:lnTo>
                  <a:lnTo>
                    <a:pt x="724" y="280"/>
                  </a:lnTo>
                  <a:lnTo>
                    <a:pt x="728" y="297"/>
                  </a:lnTo>
                  <a:lnTo>
                    <a:pt x="730" y="314"/>
                  </a:lnTo>
                  <a:lnTo>
                    <a:pt x="731" y="332"/>
                  </a:lnTo>
                  <a:lnTo>
                    <a:pt x="732" y="3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3723" y="1919"/>
              <a:ext cx="245" cy="244"/>
            </a:xfrm>
            <a:custGeom>
              <a:avLst/>
              <a:gdLst/>
              <a:ahLst/>
              <a:cxnLst>
                <a:cxn ang="0">
                  <a:pos x="731" y="404"/>
                </a:cxn>
                <a:cxn ang="0">
                  <a:pos x="721" y="459"/>
                </a:cxn>
                <a:cxn ang="0">
                  <a:pos x="705" y="510"/>
                </a:cxn>
                <a:cxn ang="0">
                  <a:pos x="681" y="558"/>
                </a:cxn>
                <a:cxn ang="0">
                  <a:pos x="651" y="601"/>
                </a:cxn>
                <a:cxn ang="0">
                  <a:pos x="614" y="639"/>
                </a:cxn>
                <a:cxn ang="0">
                  <a:pos x="573" y="671"/>
                </a:cxn>
                <a:cxn ang="0">
                  <a:pos x="527" y="697"/>
                </a:cxn>
                <a:cxn ang="0">
                  <a:pos x="477" y="717"/>
                </a:cxn>
                <a:cxn ang="0">
                  <a:pos x="423" y="728"/>
                </a:cxn>
                <a:cxn ang="0">
                  <a:pos x="367" y="732"/>
                </a:cxn>
                <a:cxn ang="0">
                  <a:pos x="313" y="728"/>
                </a:cxn>
                <a:cxn ang="0">
                  <a:pos x="262" y="717"/>
                </a:cxn>
                <a:cxn ang="0">
                  <a:pos x="212" y="697"/>
                </a:cxn>
                <a:cxn ang="0">
                  <a:pos x="167" y="671"/>
                </a:cxn>
                <a:cxn ang="0">
                  <a:pos x="125" y="639"/>
                </a:cxn>
                <a:cxn ang="0">
                  <a:pos x="88" y="601"/>
                </a:cxn>
                <a:cxn ang="0">
                  <a:pos x="56" y="558"/>
                </a:cxn>
                <a:cxn ang="0">
                  <a:pos x="31" y="510"/>
                </a:cxn>
                <a:cxn ang="0">
                  <a:pos x="12" y="459"/>
                </a:cxn>
                <a:cxn ang="0">
                  <a:pos x="3" y="404"/>
                </a:cxn>
                <a:cxn ang="0">
                  <a:pos x="0" y="348"/>
                </a:cxn>
                <a:cxn ang="0">
                  <a:pos x="8" y="295"/>
                </a:cxn>
                <a:cxn ang="0">
                  <a:pos x="24" y="245"/>
                </a:cxn>
                <a:cxn ang="0">
                  <a:pos x="47" y="197"/>
                </a:cxn>
                <a:cxn ang="0">
                  <a:pos x="76" y="152"/>
                </a:cxn>
                <a:cxn ang="0">
                  <a:pos x="112" y="112"/>
                </a:cxn>
                <a:cxn ang="0">
                  <a:pos x="152" y="76"/>
                </a:cxn>
                <a:cxn ang="0">
                  <a:pos x="197" y="47"/>
                </a:cxn>
                <a:cxn ang="0">
                  <a:pos x="245" y="23"/>
                </a:cxn>
                <a:cxn ang="0">
                  <a:pos x="295" y="8"/>
                </a:cxn>
                <a:cxn ang="0">
                  <a:pos x="348" y="0"/>
                </a:cxn>
                <a:cxn ang="0">
                  <a:pos x="404" y="3"/>
                </a:cxn>
                <a:cxn ang="0">
                  <a:pos x="459" y="12"/>
                </a:cxn>
                <a:cxn ang="0">
                  <a:pos x="510" y="31"/>
                </a:cxn>
                <a:cxn ang="0">
                  <a:pos x="558" y="56"/>
                </a:cxn>
                <a:cxn ang="0">
                  <a:pos x="601" y="87"/>
                </a:cxn>
                <a:cxn ang="0">
                  <a:pos x="639" y="125"/>
                </a:cxn>
                <a:cxn ang="0">
                  <a:pos x="671" y="167"/>
                </a:cxn>
                <a:cxn ang="0">
                  <a:pos x="697" y="212"/>
                </a:cxn>
                <a:cxn ang="0">
                  <a:pos x="716" y="262"/>
                </a:cxn>
                <a:cxn ang="0">
                  <a:pos x="728" y="313"/>
                </a:cxn>
                <a:cxn ang="0">
                  <a:pos x="733" y="367"/>
                </a:cxn>
              </a:cxnLst>
              <a:rect l="0" t="0" r="r" b="b"/>
              <a:pathLst>
                <a:path w="733" h="732">
                  <a:moveTo>
                    <a:pt x="733" y="367"/>
                  </a:moveTo>
                  <a:lnTo>
                    <a:pt x="732" y="385"/>
                  </a:lnTo>
                  <a:lnTo>
                    <a:pt x="731" y="404"/>
                  </a:lnTo>
                  <a:lnTo>
                    <a:pt x="728" y="423"/>
                  </a:lnTo>
                  <a:lnTo>
                    <a:pt x="725" y="441"/>
                  </a:lnTo>
                  <a:lnTo>
                    <a:pt x="721" y="459"/>
                  </a:lnTo>
                  <a:lnTo>
                    <a:pt x="716" y="477"/>
                  </a:lnTo>
                  <a:lnTo>
                    <a:pt x="711" y="494"/>
                  </a:lnTo>
                  <a:lnTo>
                    <a:pt x="705" y="510"/>
                  </a:lnTo>
                  <a:lnTo>
                    <a:pt x="697" y="526"/>
                  </a:lnTo>
                  <a:lnTo>
                    <a:pt x="689" y="543"/>
                  </a:lnTo>
                  <a:lnTo>
                    <a:pt x="681" y="558"/>
                  </a:lnTo>
                  <a:lnTo>
                    <a:pt x="671" y="573"/>
                  </a:lnTo>
                  <a:lnTo>
                    <a:pt x="661" y="587"/>
                  </a:lnTo>
                  <a:lnTo>
                    <a:pt x="651" y="601"/>
                  </a:lnTo>
                  <a:lnTo>
                    <a:pt x="639" y="614"/>
                  </a:lnTo>
                  <a:lnTo>
                    <a:pt x="627" y="627"/>
                  </a:lnTo>
                  <a:lnTo>
                    <a:pt x="614" y="639"/>
                  </a:lnTo>
                  <a:lnTo>
                    <a:pt x="601" y="650"/>
                  </a:lnTo>
                  <a:lnTo>
                    <a:pt x="587" y="660"/>
                  </a:lnTo>
                  <a:lnTo>
                    <a:pt x="573" y="671"/>
                  </a:lnTo>
                  <a:lnTo>
                    <a:pt x="558" y="680"/>
                  </a:lnTo>
                  <a:lnTo>
                    <a:pt x="543" y="688"/>
                  </a:lnTo>
                  <a:lnTo>
                    <a:pt x="527" y="697"/>
                  </a:lnTo>
                  <a:lnTo>
                    <a:pt x="510" y="704"/>
                  </a:lnTo>
                  <a:lnTo>
                    <a:pt x="494" y="710"/>
                  </a:lnTo>
                  <a:lnTo>
                    <a:pt x="477" y="717"/>
                  </a:lnTo>
                  <a:lnTo>
                    <a:pt x="459" y="721"/>
                  </a:lnTo>
                  <a:lnTo>
                    <a:pt x="441" y="725"/>
                  </a:lnTo>
                  <a:lnTo>
                    <a:pt x="423" y="728"/>
                  </a:lnTo>
                  <a:lnTo>
                    <a:pt x="404" y="731"/>
                  </a:lnTo>
                  <a:lnTo>
                    <a:pt x="386" y="732"/>
                  </a:lnTo>
                  <a:lnTo>
                    <a:pt x="367" y="732"/>
                  </a:lnTo>
                  <a:lnTo>
                    <a:pt x="348" y="732"/>
                  </a:lnTo>
                  <a:lnTo>
                    <a:pt x="331" y="731"/>
                  </a:lnTo>
                  <a:lnTo>
                    <a:pt x="313" y="728"/>
                  </a:lnTo>
                  <a:lnTo>
                    <a:pt x="295" y="725"/>
                  </a:lnTo>
                  <a:lnTo>
                    <a:pt x="278" y="721"/>
                  </a:lnTo>
                  <a:lnTo>
                    <a:pt x="262" y="717"/>
                  </a:lnTo>
                  <a:lnTo>
                    <a:pt x="245" y="710"/>
                  </a:lnTo>
                  <a:lnTo>
                    <a:pt x="228" y="704"/>
                  </a:lnTo>
                  <a:lnTo>
                    <a:pt x="212" y="697"/>
                  </a:lnTo>
                  <a:lnTo>
                    <a:pt x="197" y="688"/>
                  </a:lnTo>
                  <a:lnTo>
                    <a:pt x="182" y="680"/>
                  </a:lnTo>
                  <a:lnTo>
                    <a:pt x="167" y="671"/>
                  </a:lnTo>
                  <a:lnTo>
                    <a:pt x="152" y="660"/>
                  </a:lnTo>
                  <a:lnTo>
                    <a:pt x="138" y="650"/>
                  </a:lnTo>
                  <a:lnTo>
                    <a:pt x="125" y="639"/>
                  </a:lnTo>
                  <a:lnTo>
                    <a:pt x="112" y="627"/>
                  </a:lnTo>
                  <a:lnTo>
                    <a:pt x="100" y="614"/>
                  </a:lnTo>
                  <a:lnTo>
                    <a:pt x="88" y="601"/>
                  </a:lnTo>
                  <a:lnTo>
                    <a:pt x="76" y="587"/>
                  </a:lnTo>
                  <a:lnTo>
                    <a:pt x="65" y="573"/>
                  </a:lnTo>
                  <a:lnTo>
                    <a:pt x="56" y="558"/>
                  </a:lnTo>
                  <a:lnTo>
                    <a:pt x="47" y="543"/>
                  </a:lnTo>
                  <a:lnTo>
                    <a:pt x="38" y="526"/>
                  </a:lnTo>
                  <a:lnTo>
                    <a:pt x="31" y="510"/>
                  </a:lnTo>
                  <a:lnTo>
                    <a:pt x="24" y="494"/>
                  </a:lnTo>
                  <a:lnTo>
                    <a:pt x="18" y="477"/>
                  </a:lnTo>
                  <a:lnTo>
                    <a:pt x="12" y="459"/>
                  </a:lnTo>
                  <a:lnTo>
                    <a:pt x="8" y="441"/>
                  </a:lnTo>
                  <a:lnTo>
                    <a:pt x="5" y="423"/>
                  </a:lnTo>
                  <a:lnTo>
                    <a:pt x="3" y="404"/>
                  </a:lnTo>
                  <a:lnTo>
                    <a:pt x="0" y="385"/>
                  </a:lnTo>
                  <a:lnTo>
                    <a:pt x="0" y="367"/>
                  </a:lnTo>
                  <a:lnTo>
                    <a:pt x="0" y="348"/>
                  </a:lnTo>
                  <a:lnTo>
                    <a:pt x="3" y="331"/>
                  </a:lnTo>
                  <a:lnTo>
                    <a:pt x="5" y="313"/>
                  </a:lnTo>
                  <a:lnTo>
                    <a:pt x="8" y="295"/>
                  </a:lnTo>
                  <a:lnTo>
                    <a:pt x="12" y="278"/>
                  </a:lnTo>
                  <a:lnTo>
                    <a:pt x="18" y="262"/>
                  </a:lnTo>
                  <a:lnTo>
                    <a:pt x="24" y="245"/>
                  </a:lnTo>
                  <a:lnTo>
                    <a:pt x="31" y="228"/>
                  </a:lnTo>
                  <a:lnTo>
                    <a:pt x="38" y="212"/>
                  </a:lnTo>
                  <a:lnTo>
                    <a:pt x="47" y="197"/>
                  </a:lnTo>
                  <a:lnTo>
                    <a:pt x="56" y="181"/>
                  </a:lnTo>
                  <a:lnTo>
                    <a:pt x="65" y="167"/>
                  </a:lnTo>
                  <a:lnTo>
                    <a:pt x="76" y="152"/>
                  </a:lnTo>
                  <a:lnTo>
                    <a:pt x="88" y="138"/>
                  </a:lnTo>
                  <a:lnTo>
                    <a:pt x="100" y="125"/>
                  </a:lnTo>
                  <a:lnTo>
                    <a:pt x="112" y="112"/>
                  </a:lnTo>
                  <a:lnTo>
                    <a:pt x="125" y="99"/>
                  </a:lnTo>
                  <a:lnTo>
                    <a:pt x="138" y="87"/>
                  </a:lnTo>
                  <a:lnTo>
                    <a:pt x="152" y="76"/>
                  </a:lnTo>
                  <a:lnTo>
                    <a:pt x="167" y="65"/>
                  </a:lnTo>
                  <a:lnTo>
                    <a:pt x="182" y="56"/>
                  </a:lnTo>
                  <a:lnTo>
                    <a:pt x="197" y="47"/>
                  </a:lnTo>
                  <a:lnTo>
                    <a:pt x="212" y="38"/>
                  </a:lnTo>
                  <a:lnTo>
                    <a:pt x="228" y="31"/>
                  </a:lnTo>
                  <a:lnTo>
                    <a:pt x="245" y="23"/>
                  </a:lnTo>
                  <a:lnTo>
                    <a:pt x="262" y="18"/>
                  </a:lnTo>
                  <a:lnTo>
                    <a:pt x="278" y="12"/>
                  </a:lnTo>
                  <a:lnTo>
                    <a:pt x="295" y="8"/>
                  </a:lnTo>
                  <a:lnTo>
                    <a:pt x="313" y="5"/>
                  </a:lnTo>
                  <a:lnTo>
                    <a:pt x="331" y="3"/>
                  </a:lnTo>
                  <a:lnTo>
                    <a:pt x="348" y="0"/>
                  </a:lnTo>
                  <a:lnTo>
                    <a:pt x="367" y="0"/>
                  </a:lnTo>
                  <a:lnTo>
                    <a:pt x="386" y="0"/>
                  </a:lnTo>
                  <a:lnTo>
                    <a:pt x="404" y="3"/>
                  </a:lnTo>
                  <a:lnTo>
                    <a:pt x="423" y="5"/>
                  </a:lnTo>
                  <a:lnTo>
                    <a:pt x="441" y="8"/>
                  </a:lnTo>
                  <a:lnTo>
                    <a:pt x="459" y="12"/>
                  </a:lnTo>
                  <a:lnTo>
                    <a:pt x="477" y="18"/>
                  </a:lnTo>
                  <a:lnTo>
                    <a:pt x="494" y="23"/>
                  </a:lnTo>
                  <a:lnTo>
                    <a:pt x="510" y="31"/>
                  </a:lnTo>
                  <a:lnTo>
                    <a:pt x="527" y="38"/>
                  </a:lnTo>
                  <a:lnTo>
                    <a:pt x="543" y="47"/>
                  </a:lnTo>
                  <a:lnTo>
                    <a:pt x="558" y="56"/>
                  </a:lnTo>
                  <a:lnTo>
                    <a:pt x="573" y="65"/>
                  </a:lnTo>
                  <a:lnTo>
                    <a:pt x="587" y="76"/>
                  </a:lnTo>
                  <a:lnTo>
                    <a:pt x="601" y="87"/>
                  </a:lnTo>
                  <a:lnTo>
                    <a:pt x="614" y="99"/>
                  </a:lnTo>
                  <a:lnTo>
                    <a:pt x="627" y="112"/>
                  </a:lnTo>
                  <a:lnTo>
                    <a:pt x="639" y="125"/>
                  </a:lnTo>
                  <a:lnTo>
                    <a:pt x="651" y="138"/>
                  </a:lnTo>
                  <a:lnTo>
                    <a:pt x="661" y="152"/>
                  </a:lnTo>
                  <a:lnTo>
                    <a:pt x="671" y="167"/>
                  </a:lnTo>
                  <a:lnTo>
                    <a:pt x="681" y="181"/>
                  </a:lnTo>
                  <a:lnTo>
                    <a:pt x="689" y="197"/>
                  </a:lnTo>
                  <a:lnTo>
                    <a:pt x="697" y="212"/>
                  </a:lnTo>
                  <a:lnTo>
                    <a:pt x="705" y="228"/>
                  </a:lnTo>
                  <a:lnTo>
                    <a:pt x="711" y="245"/>
                  </a:lnTo>
                  <a:lnTo>
                    <a:pt x="716" y="262"/>
                  </a:lnTo>
                  <a:lnTo>
                    <a:pt x="721" y="278"/>
                  </a:lnTo>
                  <a:lnTo>
                    <a:pt x="725" y="295"/>
                  </a:lnTo>
                  <a:lnTo>
                    <a:pt x="728" y="313"/>
                  </a:lnTo>
                  <a:lnTo>
                    <a:pt x="731" y="331"/>
                  </a:lnTo>
                  <a:lnTo>
                    <a:pt x="732" y="348"/>
                  </a:lnTo>
                  <a:lnTo>
                    <a:pt x="733" y="3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3432" y="1563"/>
              <a:ext cx="530" cy="558"/>
            </a:xfrm>
            <a:custGeom>
              <a:avLst/>
              <a:gdLst/>
              <a:ahLst/>
              <a:cxnLst>
                <a:cxn ang="0">
                  <a:pos x="1282" y="75"/>
                </a:cxn>
                <a:cxn ang="0">
                  <a:pos x="1552" y="121"/>
                </a:cxn>
                <a:cxn ang="0">
                  <a:pos x="1590" y="128"/>
                </a:cxn>
                <a:cxn ang="0">
                  <a:pos x="1571" y="259"/>
                </a:cxn>
                <a:cxn ang="0">
                  <a:pos x="1539" y="418"/>
                </a:cxn>
                <a:cxn ang="0">
                  <a:pos x="1499" y="566"/>
                </a:cxn>
                <a:cxn ang="0">
                  <a:pos x="1470" y="652"/>
                </a:cxn>
                <a:cxn ang="0">
                  <a:pos x="1435" y="729"/>
                </a:cxn>
                <a:cxn ang="0">
                  <a:pos x="1396" y="794"/>
                </a:cxn>
                <a:cxn ang="0">
                  <a:pos x="1353" y="844"/>
                </a:cxn>
                <a:cxn ang="0">
                  <a:pos x="1306" y="885"/>
                </a:cxn>
                <a:cxn ang="0">
                  <a:pos x="1259" y="916"/>
                </a:cxn>
                <a:cxn ang="0">
                  <a:pos x="1178" y="955"/>
                </a:cxn>
                <a:cxn ang="0">
                  <a:pos x="1077" y="994"/>
                </a:cxn>
                <a:cxn ang="0">
                  <a:pos x="976" y="1040"/>
                </a:cxn>
                <a:cxn ang="0">
                  <a:pos x="925" y="1073"/>
                </a:cxn>
                <a:cxn ang="0">
                  <a:pos x="876" y="1114"/>
                </a:cxn>
                <a:cxn ang="0">
                  <a:pos x="827" y="1164"/>
                </a:cxn>
                <a:cxn ang="0">
                  <a:pos x="787" y="1220"/>
                </a:cxn>
                <a:cxn ang="0">
                  <a:pos x="759" y="1281"/>
                </a:cxn>
                <a:cxn ang="0">
                  <a:pos x="739" y="1346"/>
                </a:cxn>
                <a:cxn ang="0">
                  <a:pos x="728" y="1411"/>
                </a:cxn>
                <a:cxn ang="0">
                  <a:pos x="721" y="1475"/>
                </a:cxn>
                <a:cxn ang="0">
                  <a:pos x="722" y="1585"/>
                </a:cxn>
                <a:cxn ang="0">
                  <a:pos x="731" y="1672"/>
                </a:cxn>
                <a:cxn ang="0">
                  <a:pos x="178" y="1575"/>
                </a:cxn>
                <a:cxn ang="0">
                  <a:pos x="10" y="1547"/>
                </a:cxn>
                <a:cxn ang="0">
                  <a:pos x="4" y="1518"/>
                </a:cxn>
                <a:cxn ang="0">
                  <a:pos x="41" y="1346"/>
                </a:cxn>
                <a:cxn ang="0">
                  <a:pos x="83" y="1193"/>
                </a:cxn>
                <a:cxn ang="0">
                  <a:pos x="115" y="1097"/>
                </a:cxn>
                <a:cxn ang="0">
                  <a:pos x="153" y="1004"/>
                </a:cxn>
                <a:cxn ang="0">
                  <a:pos x="196" y="918"/>
                </a:cxn>
                <a:cxn ang="0">
                  <a:pos x="246" y="848"/>
                </a:cxn>
                <a:cxn ang="0">
                  <a:pos x="301" y="796"/>
                </a:cxn>
                <a:cxn ang="0">
                  <a:pos x="359" y="760"/>
                </a:cxn>
                <a:cxn ang="0">
                  <a:pos x="455" y="710"/>
                </a:cxn>
                <a:cxn ang="0">
                  <a:pos x="634" y="626"/>
                </a:cxn>
                <a:cxn ang="0">
                  <a:pos x="697" y="586"/>
                </a:cxn>
                <a:cxn ang="0">
                  <a:pos x="741" y="549"/>
                </a:cxn>
                <a:cxn ang="0">
                  <a:pos x="780" y="505"/>
                </a:cxn>
                <a:cxn ang="0">
                  <a:pos x="816" y="451"/>
                </a:cxn>
                <a:cxn ang="0">
                  <a:pos x="843" y="386"/>
                </a:cxn>
                <a:cxn ang="0">
                  <a:pos x="860" y="322"/>
                </a:cxn>
                <a:cxn ang="0">
                  <a:pos x="872" y="263"/>
                </a:cxn>
                <a:cxn ang="0">
                  <a:pos x="879" y="157"/>
                </a:cxn>
                <a:cxn ang="0">
                  <a:pos x="873" y="74"/>
                </a:cxn>
                <a:cxn ang="0">
                  <a:pos x="860" y="10"/>
                </a:cxn>
              </a:cxnLst>
              <a:rect l="0" t="0" r="r" b="b"/>
              <a:pathLst>
                <a:path w="1590" h="1672">
                  <a:moveTo>
                    <a:pt x="858" y="0"/>
                  </a:moveTo>
                  <a:lnTo>
                    <a:pt x="1100" y="43"/>
                  </a:lnTo>
                  <a:lnTo>
                    <a:pt x="1282" y="75"/>
                  </a:lnTo>
                  <a:lnTo>
                    <a:pt x="1411" y="98"/>
                  </a:lnTo>
                  <a:lnTo>
                    <a:pt x="1499" y="113"/>
                  </a:lnTo>
                  <a:lnTo>
                    <a:pt x="1552" y="121"/>
                  </a:lnTo>
                  <a:lnTo>
                    <a:pt x="1579" y="127"/>
                  </a:lnTo>
                  <a:lnTo>
                    <a:pt x="1589" y="128"/>
                  </a:lnTo>
                  <a:lnTo>
                    <a:pt x="1590" y="128"/>
                  </a:lnTo>
                  <a:lnTo>
                    <a:pt x="1587" y="152"/>
                  </a:lnTo>
                  <a:lnTo>
                    <a:pt x="1578" y="215"/>
                  </a:lnTo>
                  <a:lnTo>
                    <a:pt x="1571" y="259"/>
                  </a:lnTo>
                  <a:lnTo>
                    <a:pt x="1561" y="308"/>
                  </a:lnTo>
                  <a:lnTo>
                    <a:pt x="1552" y="361"/>
                  </a:lnTo>
                  <a:lnTo>
                    <a:pt x="1539" y="418"/>
                  </a:lnTo>
                  <a:lnTo>
                    <a:pt x="1525" y="478"/>
                  </a:lnTo>
                  <a:lnTo>
                    <a:pt x="1508" y="537"/>
                  </a:lnTo>
                  <a:lnTo>
                    <a:pt x="1499" y="566"/>
                  </a:lnTo>
                  <a:lnTo>
                    <a:pt x="1490" y="596"/>
                  </a:lnTo>
                  <a:lnTo>
                    <a:pt x="1480" y="624"/>
                  </a:lnTo>
                  <a:lnTo>
                    <a:pt x="1470" y="652"/>
                  </a:lnTo>
                  <a:lnTo>
                    <a:pt x="1459" y="679"/>
                  </a:lnTo>
                  <a:lnTo>
                    <a:pt x="1447" y="705"/>
                  </a:lnTo>
                  <a:lnTo>
                    <a:pt x="1435" y="729"/>
                  </a:lnTo>
                  <a:lnTo>
                    <a:pt x="1423" y="752"/>
                  </a:lnTo>
                  <a:lnTo>
                    <a:pt x="1410" y="775"/>
                  </a:lnTo>
                  <a:lnTo>
                    <a:pt x="1396" y="794"/>
                  </a:lnTo>
                  <a:lnTo>
                    <a:pt x="1382" y="813"/>
                  </a:lnTo>
                  <a:lnTo>
                    <a:pt x="1368" y="829"/>
                  </a:lnTo>
                  <a:lnTo>
                    <a:pt x="1353" y="844"/>
                  </a:lnTo>
                  <a:lnTo>
                    <a:pt x="1338" y="859"/>
                  </a:lnTo>
                  <a:lnTo>
                    <a:pt x="1322" y="872"/>
                  </a:lnTo>
                  <a:lnTo>
                    <a:pt x="1306" y="885"/>
                  </a:lnTo>
                  <a:lnTo>
                    <a:pt x="1291" y="896"/>
                  </a:lnTo>
                  <a:lnTo>
                    <a:pt x="1275" y="907"/>
                  </a:lnTo>
                  <a:lnTo>
                    <a:pt x="1259" y="916"/>
                  </a:lnTo>
                  <a:lnTo>
                    <a:pt x="1243" y="925"/>
                  </a:lnTo>
                  <a:lnTo>
                    <a:pt x="1210" y="941"/>
                  </a:lnTo>
                  <a:lnTo>
                    <a:pt x="1178" y="955"/>
                  </a:lnTo>
                  <a:lnTo>
                    <a:pt x="1144" y="969"/>
                  </a:lnTo>
                  <a:lnTo>
                    <a:pt x="1111" y="981"/>
                  </a:lnTo>
                  <a:lnTo>
                    <a:pt x="1077" y="994"/>
                  </a:lnTo>
                  <a:lnTo>
                    <a:pt x="1044" y="1008"/>
                  </a:lnTo>
                  <a:lnTo>
                    <a:pt x="1009" y="1023"/>
                  </a:lnTo>
                  <a:lnTo>
                    <a:pt x="976" y="1040"/>
                  </a:lnTo>
                  <a:lnTo>
                    <a:pt x="959" y="1051"/>
                  </a:lnTo>
                  <a:lnTo>
                    <a:pt x="942" y="1061"/>
                  </a:lnTo>
                  <a:lnTo>
                    <a:pt x="925" y="1073"/>
                  </a:lnTo>
                  <a:lnTo>
                    <a:pt x="909" y="1086"/>
                  </a:lnTo>
                  <a:lnTo>
                    <a:pt x="892" y="1099"/>
                  </a:lnTo>
                  <a:lnTo>
                    <a:pt x="876" y="1114"/>
                  </a:lnTo>
                  <a:lnTo>
                    <a:pt x="859" y="1129"/>
                  </a:lnTo>
                  <a:lnTo>
                    <a:pt x="842" y="1146"/>
                  </a:lnTo>
                  <a:lnTo>
                    <a:pt x="827" y="1164"/>
                  </a:lnTo>
                  <a:lnTo>
                    <a:pt x="813" y="1181"/>
                  </a:lnTo>
                  <a:lnTo>
                    <a:pt x="799" y="1200"/>
                  </a:lnTo>
                  <a:lnTo>
                    <a:pt x="787" y="1220"/>
                  </a:lnTo>
                  <a:lnTo>
                    <a:pt x="777" y="1239"/>
                  </a:lnTo>
                  <a:lnTo>
                    <a:pt x="768" y="1260"/>
                  </a:lnTo>
                  <a:lnTo>
                    <a:pt x="759" y="1281"/>
                  </a:lnTo>
                  <a:lnTo>
                    <a:pt x="751" y="1303"/>
                  </a:lnTo>
                  <a:lnTo>
                    <a:pt x="745" y="1325"/>
                  </a:lnTo>
                  <a:lnTo>
                    <a:pt x="739" y="1346"/>
                  </a:lnTo>
                  <a:lnTo>
                    <a:pt x="734" y="1368"/>
                  </a:lnTo>
                  <a:lnTo>
                    <a:pt x="731" y="1389"/>
                  </a:lnTo>
                  <a:lnTo>
                    <a:pt x="728" y="1411"/>
                  </a:lnTo>
                  <a:lnTo>
                    <a:pt x="724" y="1433"/>
                  </a:lnTo>
                  <a:lnTo>
                    <a:pt x="722" y="1454"/>
                  </a:lnTo>
                  <a:lnTo>
                    <a:pt x="721" y="1475"/>
                  </a:lnTo>
                  <a:lnTo>
                    <a:pt x="720" y="1515"/>
                  </a:lnTo>
                  <a:lnTo>
                    <a:pt x="720" y="1551"/>
                  </a:lnTo>
                  <a:lnTo>
                    <a:pt x="722" y="1585"/>
                  </a:lnTo>
                  <a:lnTo>
                    <a:pt x="724" y="1614"/>
                  </a:lnTo>
                  <a:lnTo>
                    <a:pt x="729" y="1656"/>
                  </a:lnTo>
                  <a:lnTo>
                    <a:pt x="731" y="1672"/>
                  </a:lnTo>
                  <a:lnTo>
                    <a:pt x="490" y="1630"/>
                  </a:lnTo>
                  <a:lnTo>
                    <a:pt x="307" y="1598"/>
                  </a:lnTo>
                  <a:lnTo>
                    <a:pt x="178" y="1575"/>
                  </a:lnTo>
                  <a:lnTo>
                    <a:pt x="90" y="1560"/>
                  </a:lnTo>
                  <a:lnTo>
                    <a:pt x="37" y="1551"/>
                  </a:lnTo>
                  <a:lnTo>
                    <a:pt x="10" y="1547"/>
                  </a:lnTo>
                  <a:lnTo>
                    <a:pt x="1" y="1545"/>
                  </a:lnTo>
                  <a:lnTo>
                    <a:pt x="0" y="1545"/>
                  </a:lnTo>
                  <a:lnTo>
                    <a:pt x="4" y="1518"/>
                  </a:lnTo>
                  <a:lnTo>
                    <a:pt x="17" y="1448"/>
                  </a:lnTo>
                  <a:lnTo>
                    <a:pt x="28" y="1400"/>
                  </a:lnTo>
                  <a:lnTo>
                    <a:pt x="41" y="1346"/>
                  </a:lnTo>
                  <a:lnTo>
                    <a:pt x="55" y="1287"/>
                  </a:lnTo>
                  <a:lnTo>
                    <a:pt x="73" y="1224"/>
                  </a:lnTo>
                  <a:lnTo>
                    <a:pt x="83" y="1193"/>
                  </a:lnTo>
                  <a:lnTo>
                    <a:pt x="93" y="1160"/>
                  </a:lnTo>
                  <a:lnTo>
                    <a:pt x="103" y="1128"/>
                  </a:lnTo>
                  <a:lnTo>
                    <a:pt x="115" y="1097"/>
                  </a:lnTo>
                  <a:lnTo>
                    <a:pt x="127" y="1064"/>
                  </a:lnTo>
                  <a:lnTo>
                    <a:pt x="140" y="1034"/>
                  </a:lnTo>
                  <a:lnTo>
                    <a:pt x="153" y="1004"/>
                  </a:lnTo>
                  <a:lnTo>
                    <a:pt x="167" y="974"/>
                  </a:lnTo>
                  <a:lnTo>
                    <a:pt x="181" y="945"/>
                  </a:lnTo>
                  <a:lnTo>
                    <a:pt x="196" y="918"/>
                  </a:lnTo>
                  <a:lnTo>
                    <a:pt x="212" y="894"/>
                  </a:lnTo>
                  <a:lnTo>
                    <a:pt x="229" y="870"/>
                  </a:lnTo>
                  <a:lnTo>
                    <a:pt x="246" y="848"/>
                  </a:lnTo>
                  <a:lnTo>
                    <a:pt x="264" y="829"/>
                  </a:lnTo>
                  <a:lnTo>
                    <a:pt x="283" y="812"/>
                  </a:lnTo>
                  <a:lnTo>
                    <a:pt x="301" y="796"/>
                  </a:lnTo>
                  <a:lnTo>
                    <a:pt x="320" y="783"/>
                  </a:lnTo>
                  <a:lnTo>
                    <a:pt x="340" y="772"/>
                  </a:lnTo>
                  <a:lnTo>
                    <a:pt x="359" y="760"/>
                  </a:lnTo>
                  <a:lnTo>
                    <a:pt x="379" y="749"/>
                  </a:lnTo>
                  <a:lnTo>
                    <a:pt x="418" y="728"/>
                  </a:lnTo>
                  <a:lnTo>
                    <a:pt x="455" y="710"/>
                  </a:lnTo>
                  <a:lnTo>
                    <a:pt x="529" y="677"/>
                  </a:lnTo>
                  <a:lnTo>
                    <a:pt x="600" y="643"/>
                  </a:lnTo>
                  <a:lnTo>
                    <a:pt x="634" y="626"/>
                  </a:lnTo>
                  <a:lnTo>
                    <a:pt x="666" y="606"/>
                  </a:lnTo>
                  <a:lnTo>
                    <a:pt x="682" y="597"/>
                  </a:lnTo>
                  <a:lnTo>
                    <a:pt x="697" y="586"/>
                  </a:lnTo>
                  <a:lnTo>
                    <a:pt x="712" y="574"/>
                  </a:lnTo>
                  <a:lnTo>
                    <a:pt x="726" y="562"/>
                  </a:lnTo>
                  <a:lnTo>
                    <a:pt x="741" y="549"/>
                  </a:lnTo>
                  <a:lnTo>
                    <a:pt x="755" y="535"/>
                  </a:lnTo>
                  <a:lnTo>
                    <a:pt x="768" y="520"/>
                  </a:lnTo>
                  <a:lnTo>
                    <a:pt x="780" y="505"/>
                  </a:lnTo>
                  <a:lnTo>
                    <a:pt x="792" y="488"/>
                  </a:lnTo>
                  <a:lnTo>
                    <a:pt x="804" y="470"/>
                  </a:lnTo>
                  <a:lnTo>
                    <a:pt x="816" y="451"/>
                  </a:lnTo>
                  <a:lnTo>
                    <a:pt x="827" y="430"/>
                  </a:lnTo>
                  <a:lnTo>
                    <a:pt x="836" y="409"/>
                  </a:lnTo>
                  <a:lnTo>
                    <a:pt x="843" y="386"/>
                  </a:lnTo>
                  <a:lnTo>
                    <a:pt x="850" y="364"/>
                  </a:lnTo>
                  <a:lnTo>
                    <a:pt x="855" y="344"/>
                  </a:lnTo>
                  <a:lnTo>
                    <a:pt x="860" y="322"/>
                  </a:lnTo>
                  <a:lnTo>
                    <a:pt x="865" y="303"/>
                  </a:lnTo>
                  <a:lnTo>
                    <a:pt x="869" y="282"/>
                  </a:lnTo>
                  <a:lnTo>
                    <a:pt x="872" y="263"/>
                  </a:lnTo>
                  <a:lnTo>
                    <a:pt x="877" y="225"/>
                  </a:lnTo>
                  <a:lnTo>
                    <a:pt x="879" y="189"/>
                  </a:lnTo>
                  <a:lnTo>
                    <a:pt x="879" y="157"/>
                  </a:lnTo>
                  <a:lnTo>
                    <a:pt x="879" y="127"/>
                  </a:lnTo>
                  <a:lnTo>
                    <a:pt x="877" y="99"/>
                  </a:lnTo>
                  <a:lnTo>
                    <a:pt x="873" y="74"/>
                  </a:lnTo>
                  <a:lnTo>
                    <a:pt x="870" y="52"/>
                  </a:lnTo>
                  <a:lnTo>
                    <a:pt x="867" y="35"/>
                  </a:lnTo>
                  <a:lnTo>
                    <a:pt x="860" y="10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>
              <a:spLocks noEditPoints="1"/>
            </p:cNvSpPr>
            <p:nvPr userDrawn="1"/>
          </p:nvSpPr>
          <p:spPr bwMode="auto">
            <a:xfrm>
              <a:off x="3021" y="2642"/>
              <a:ext cx="939" cy="150"/>
            </a:xfrm>
            <a:custGeom>
              <a:avLst/>
              <a:gdLst/>
              <a:ahLst/>
              <a:cxnLst>
                <a:cxn ang="0">
                  <a:pos x="2657" y="418"/>
                </a:cxn>
                <a:cxn ang="0">
                  <a:pos x="2569" y="378"/>
                </a:cxn>
                <a:cxn ang="0">
                  <a:pos x="2711" y="285"/>
                </a:cxn>
                <a:cxn ang="0">
                  <a:pos x="2593" y="180"/>
                </a:cxn>
                <a:cxn ang="0">
                  <a:pos x="2715" y="162"/>
                </a:cxn>
                <a:cxn ang="0">
                  <a:pos x="2732" y="250"/>
                </a:cxn>
                <a:cxn ang="0">
                  <a:pos x="2536" y="320"/>
                </a:cxn>
                <a:cxn ang="0">
                  <a:pos x="2591" y="446"/>
                </a:cxn>
                <a:cxn ang="0">
                  <a:pos x="2736" y="403"/>
                </a:cxn>
                <a:cxn ang="0">
                  <a:pos x="2805" y="442"/>
                </a:cxn>
                <a:cxn ang="0">
                  <a:pos x="2780" y="192"/>
                </a:cxn>
                <a:cxn ang="0">
                  <a:pos x="2629" y="124"/>
                </a:cxn>
                <a:cxn ang="0">
                  <a:pos x="2433" y="443"/>
                </a:cxn>
                <a:cxn ang="0">
                  <a:pos x="2148" y="228"/>
                </a:cxn>
                <a:cxn ang="0">
                  <a:pos x="2264" y="154"/>
                </a:cxn>
                <a:cxn ang="0">
                  <a:pos x="2360" y="241"/>
                </a:cxn>
                <a:cxn ang="0">
                  <a:pos x="2261" y="121"/>
                </a:cxn>
                <a:cxn ang="0">
                  <a:pos x="2152" y="171"/>
                </a:cxn>
                <a:cxn ang="0">
                  <a:pos x="2024" y="176"/>
                </a:cxn>
                <a:cxn ang="0">
                  <a:pos x="1818" y="161"/>
                </a:cxn>
                <a:cxn ang="0">
                  <a:pos x="1794" y="378"/>
                </a:cxn>
                <a:cxn ang="0">
                  <a:pos x="1981" y="440"/>
                </a:cxn>
                <a:cxn ang="0">
                  <a:pos x="2007" y="365"/>
                </a:cxn>
                <a:cxn ang="0">
                  <a:pos x="1891" y="417"/>
                </a:cxn>
                <a:cxn ang="0">
                  <a:pos x="2055" y="296"/>
                </a:cxn>
                <a:cxn ang="0">
                  <a:pos x="1895" y="156"/>
                </a:cxn>
                <a:cxn ang="0">
                  <a:pos x="2012" y="232"/>
                </a:cxn>
                <a:cxn ang="0">
                  <a:pos x="1289" y="121"/>
                </a:cxn>
                <a:cxn ang="0">
                  <a:pos x="1158" y="286"/>
                </a:cxn>
                <a:cxn ang="0">
                  <a:pos x="1289" y="450"/>
                </a:cxn>
                <a:cxn ang="0">
                  <a:pos x="1451" y="319"/>
                </a:cxn>
                <a:cxn ang="0">
                  <a:pos x="1355" y="129"/>
                </a:cxn>
                <a:cxn ang="0">
                  <a:pos x="1404" y="226"/>
                </a:cxn>
                <a:cxn ang="0">
                  <a:pos x="1372" y="395"/>
                </a:cxn>
                <a:cxn ang="0">
                  <a:pos x="1218" y="368"/>
                </a:cxn>
                <a:cxn ang="0">
                  <a:pos x="1224" y="194"/>
                </a:cxn>
                <a:cxn ang="0">
                  <a:pos x="665" y="320"/>
                </a:cxn>
                <a:cxn ang="0">
                  <a:pos x="837" y="451"/>
                </a:cxn>
                <a:cxn ang="0">
                  <a:pos x="995" y="370"/>
                </a:cxn>
                <a:cxn ang="0">
                  <a:pos x="935" y="229"/>
                </a:cxn>
                <a:cxn ang="0">
                  <a:pos x="720" y="122"/>
                </a:cxn>
                <a:cxn ang="0">
                  <a:pos x="818" y="36"/>
                </a:cxn>
                <a:cxn ang="0">
                  <a:pos x="943" y="112"/>
                </a:cxn>
                <a:cxn ang="0">
                  <a:pos x="889" y="9"/>
                </a:cxn>
                <a:cxn ang="0">
                  <a:pos x="688" y="76"/>
                </a:cxn>
                <a:cxn ang="0">
                  <a:pos x="723" y="206"/>
                </a:cxn>
                <a:cxn ang="0">
                  <a:pos x="959" y="311"/>
                </a:cxn>
                <a:cxn ang="0">
                  <a:pos x="874" y="414"/>
                </a:cxn>
                <a:cxn ang="0">
                  <a:pos x="715" y="356"/>
                </a:cxn>
                <a:cxn ang="0">
                  <a:pos x="426" y="49"/>
                </a:cxn>
                <a:cxn ang="0">
                  <a:pos x="404" y="19"/>
                </a:cxn>
                <a:cxn ang="0">
                  <a:pos x="412" y="443"/>
                </a:cxn>
                <a:cxn ang="0">
                  <a:pos x="15" y="208"/>
                </a:cxn>
                <a:cxn ang="0">
                  <a:pos x="60" y="423"/>
                </a:cxn>
                <a:cxn ang="0">
                  <a:pos x="267" y="391"/>
                </a:cxn>
                <a:cxn ang="0">
                  <a:pos x="257" y="170"/>
                </a:cxn>
                <a:cxn ang="0">
                  <a:pos x="215" y="177"/>
                </a:cxn>
                <a:cxn ang="0">
                  <a:pos x="248" y="347"/>
                </a:cxn>
                <a:cxn ang="0">
                  <a:pos x="101" y="408"/>
                </a:cxn>
                <a:cxn ang="0">
                  <a:pos x="42" y="250"/>
                </a:cxn>
              </a:cxnLst>
              <a:rect l="0" t="0" r="r" b="b"/>
              <a:pathLst>
                <a:path w="2817" h="451">
                  <a:moveTo>
                    <a:pt x="2745" y="322"/>
                  </a:moveTo>
                  <a:lnTo>
                    <a:pt x="2745" y="333"/>
                  </a:lnTo>
                  <a:lnTo>
                    <a:pt x="2742" y="343"/>
                  </a:lnTo>
                  <a:lnTo>
                    <a:pt x="2739" y="353"/>
                  </a:lnTo>
                  <a:lnTo>
                    <a:pt x="2736" y="363"/>
                  </a:lnTo>
                  <a:lnTo>
                    <a:pt x="2732" y="372"/>
                  </a:lnTo>
                  <a:lnTo>
                    <a:pt x="2725" y="379"/>
                  </a:lnTo>
                  <a:lnTo>
                    <a:pt x="2720" y="387"/>
                  </a:lnTo>
                  <a:lnTo>
                    <a:pt x="2712" y="393"/>
                  </a:lnTo>
                  <a:lnTo>
                    <a:pt x="2705" y="400"/>
                  </a:lnTo>
                  <a:lnTo>
                    <a:pt x="2696" y="405"/>
                  </a:lnTo>
                  <a:lnTo>
                    <a:pt x="2687" y="409"/>
                  </a:lnTo>
                  <a:lnTo>
                    <a:pt x="2678" y="413"/>
                  </a:lnTo>
                  <a:lnTo>
                    <a:pt x="2668" y="416"/>
                  </a:lnTo>
                  <a:lnTo>
                    <a:pt x="2657" y="418"/>
                  </a:lnTo>
                  <a:lnTo>
                    <a:pt x="2646" y="419"/>
                  </a:lnTo>
                  <a:lnTo>
                    <a:pt x="2636" y="420"/>
                  </a:lnTo>
                  <a:lnTo>
                    <a:pt x="2629" y="419"/>
                  </a:lnTo>
                  <a:lnTo>
                    <a:pt x="2622" y="419"/>
                  </a:lnTo>
                  <a:lnTo>
                    <a:pt x="2615" y="417"/>
                  </a:lnTo>
                  <a:lnTo>
                    <a:pt x="2610" y="416"/>
                  </a:lnTo>
                  <a:lnTo>
                    <a:pt x="2603" y="413"/>
                  </a:lnTo>
                  <a:lnTo>
                    <a:pt x="2598" y="410"/>
                  </a:lnTo>
                  <a:lnTo>
                    <a:pt x="2592" y="407"/>
                  </a:lnTo>
                  <a:lnTo>
                    <a:pt x="2587" y="403"/>
                  </a:lnTo>
                  <a:lnTo>
                    <a:pt x="2583" y="399"/>
                  </a:lnTo>
                  <a:lnTo>
                    <a:pt x="2578" y="394"/>
                  </a:lnTo>
                  <a:lnTo>
                    <a:pt x="2574" y="389"/>
                  </a:lnTo>
                  <a:lnTo>
                    <a:pt x="2572" y="383"/>
                  </a:lnTo>
                  <a:lnTo>
                    <a:pt x="2569" y="378"/>
                  </a:lnTo>
                  <a:lnTo>
                    <a:pt x="2568" y="372"/>
                  </a:lnTo>
                  <a:lnTo>
                    <a:pt x="2566" y="365"/>
                  </a:lnTo>
                  <a:lnTo>
                    <a:pt x="2565" y="358"/>
                  </a:lnTo>
                  <a:lnTo>
                    <a:pt x="2566" y="347"/>
                  </a:lnTo>
                  <a:lnTo>
                    <a:pt x="2570" y="338"/>
                  </a:lnTo>
                  <a:lnTo>
                    <a:pt x="2574" y="329"/>
                  </a:lnTo>
                  <a:lnTo>
                    <a:pt x="2579" y="323"/>
                  </a:lnTo>
                  <a:lnTo>
                    <a:pt x="2586" y="316"/>
                  </a:lnTo>
                  <a:lnTo>
                    <a:pt x="2595" y="311"/>
                  </a:lnTo>
                  <a:lnTo>
                    <a:pt x="2604" y="307"/>
                  </a:lnTo>
                  <a:lnTo>
                    <a:pt x="2614" y="304"/>
                  </a:lnTo>
                  <a:lnTo>
                    <a:pt x="2637" y="297"/>
                  </a:lnTo>
                  <a:lnTo>
                    <a:pt x="2661" y="293"/>
                  </a:lnTo>
                  <a:lnTo>
                    <a:pt x="2686" y="289"/>
                  </a:lnTo>
                  <a:lnTo>
                    <a:pt x="2711" y="285"/>
                  </a:lnTo>
                  <a:lnTo>
                    <a:pt x="2720" y="284"/>
                  </a:lnTo>
                  <a:lnTo>
                    <a:pt x="2730" y="281"/>
                  </a:lnTo>
                  <a:lnTo>
                    <a:pt x="2734" y="280"/>
                  </a:lnTo>
                  <a:lnTo>
                    <a:pt x="2738" y="278"/>
                  </a:lnTo>
                  <a:lnTo>
                    <a:pt x="2741" y="274"/>
                  </a:lnTo>
                  <a:lnTo>
                    <a:pt x="2744" y="272"/>
                  </a:lnTo>
                  <a:lnTo>
                    <a:pt x="2745" y="272"/>
                  </a:lnTo>
                  <a:lnTo>
                    <a:pt x="2745" y="322"/>
                  </a:lnTo>
                  <a:close/>
                  <a:moveTo>
                    <a:pt x="2579" y="226"/>
                  </a:moveTo>
                  <a:lnTo>
                    <a:pt x="2579" y="216"/>
                  </a:lnTo>
                  <a:lnTo>
                    <a:pt x="2582" y="207"/>
                  </a:lnTo>
                  <a:lnTo>
                    <a:pt x="2584" y="200"/>
                  </a:lnTo>
                  <a:lnTo>
                    <a:pt x="2586" y="192"/>
                  </a:lnTo>
                  <a:lnTo>
                    <a:pt x="2589" y="186"/>
                  </a:lnTo>
                  <a:lnTo>
                    <a:pt x="2593" y="180"/>
                  </a:lnTo>
                  <a:lnTo>
                    <a:pt x="2599" y="175"/>
                  </a:lnTo>
                  <a:lnTo>
                    <a:pt x="2603" y="170"/>
                  </a:lnTo>
                  <a:lnTo>
                    <a:pt x="2610" y="166"/>
                  </a:lnTo>
                  <a:lnTo>
                    <a:pt x="2616" y="162"/>
                  </a:lnTo>
                  <a:lnTo>
                    <a:pt x="2623" y="159"/>
                  </a:lnTo>
                  <a:lnTo>
                    <a:pt x="2630" y="157"/>
                  </a:lnTo>
                  <a:lnTo>
                    <a:pt x="2638" y="156"/>
                  </a:lnTo>
                  <a:lnTo>
                    <a:pt x="2645" y="153"/>
                  </a:lnTo>
                  <a:lnTo>
                    <a:pt x="2654" y="153"/>
                  </a:lnTo>
                  <a:lnTo>
                    <a:pt x="2663" y="152"/>
                  </a:lnTo>
                  <a:lnTo>
                    <a:pt x="2680" y="153"/>
                  </a:lnTo>
                  <a:lnTo>
                    <a:pt x="2695" y="156"/>
                  </a:lnTo>
                  <a:lnTo>
                    <a:pt x="2701" y="158"/>
                  </a:lnTo>
                  <a:lnTo>
                    <a:pt x="2709" y="160"/>
                  </a:lnTo>
                  <a:lnTo>
                    <a:pt x="2715" y="162"/>
                  </a:lnTo>
                  <a:lnTo>
                    <a:pt x="2721" y="165"/>
                  </a:lnTo>
                  <a:lnTo>
                    <a:pt x="2726" y="170"/>
                  </a:lnTo>
                  <a:lnTo>
                    <a:pt x="2731" y="174"/>
                  </a:lnTo>
                  <a:lnTo>
                    <a:pt x="2735" y="179"/>
                  </a:lnTo>
                  <a:lnTo>
                    <a:pt x="2738" y="185"/>
                  </a:lnTo>
                  <a:lnTo>
                    <a:pt x="2741" y="192"/>
                  </a:lnTo>
                  <a:lnTo>
                    <a:pt x="2744" y="200"/>
                  </a:lnTo>
                  <a:lnTo>
                    <a:pt x="2745" y="207"/>
                  </a:lnTo>
                  <a:lnTo>
                    <a:pt x="2745" y="217"/>
                  </a:lnTo>
                  <a:lnTo>
                    <a:pt x="2744" y="229"/>
                  </a:lnTo>
                  <a:lnTo>
                    <a:pt x="2741" y="238"/>
                  </a:lnTo>
                  <a:lnTo>
                    <a:pt x="2739" y="241"/>
                  </a:lnTo>
                  <a:lnTo>
                    <a:pt x="2737" y="244"/>
                  </a:lnTo>
                  <a:lnTo>
                    <a:pt x="2735" y="247"/>
                  </a:lnTo>
                  <a:lnTo>
                    <a:pt x="2732" y="250"/>
                  </a:lnTo>
                  <a:lnTo>
                    <a:pt x="2725" y="254"/>
                  </a:lnTo>
                  <a:lnTo>
                    <a:pt x="2717" y="256"/>
                  </a:lnTo>
                  <a:lnTo>
                    <a:pt x="2707" y="258"/>
                  </a:lnTo>
                  <a:lnTo>
                    <a:pt x="2696" y="259"/>
                  </a:lnTo>
                  <a:lnTo>
                    <a:pt x="2665" y="264"/>
                  </a:lnTo>
                  <a:lnTo>
                    <a:pt x="2634" y="267"/>
                  </a:lnTo>
                  <a:lnTo>
                    <a:pt x="2620" y="270"/>
                  </a:lnTo>
                  <a:lnTo>
                    <a:pt x="2606" y="272"/>
                  </a:lnTo>
                  <a:lnTo>
                    <a:pt x="2593" y="277"/>
                  </a:lnTo>
                  <a:lnTo>
                    <a:pt x="2580" y="281"/>
                  </a:lnTo>
                  <a:lnTo>
                    <a:pt x="2570" y="286"/>
                  </a:lnTo>
                  <a:lnTo>
                    <a:pt x="2559" y="293"/>
                  </a:lnTo>
                  <a:lnTo>
                    <a:pt x="2550" y="300"/>
                  </a:lnTo>
                  <a:lnTo>
                    <a:pt x="2543" y="309"/>
                  </a:lnTo>
                  <a:lnTo>
                    <a:pt x="2536" y="320"/>
                  </a:lnTo>
                  <a:lnTo>
                    <a:pt x="2532" y="332"/>
                  </a:lnTo>
                  <a:lnTo>
                    <a:pt x="2529" y="345"/>
                  </a:lnTo>
                  <a:lnTo>
                    <a:pt x="2528" y="361"/>
                  </a:lnTo>
                  <a:lnTo>
                    <a:pt x="2528" y="372"/>
                  </a:lnTo>
                  <a:lnTo>
                    <a:pt x="2530" y="382"/>
                  </a:lnTo>
                  <a:lnTo>
                    <a:pt x="2532" y="392"/>
                  </a:lnTo>
                  <a:lnTo>
                    <a:pt x="2536" y="401"/>
                  </a:lnTo>
                  <a:lnTo>
                    <a:pt x="2541" y="409"/>
                  </a:lnTo>
                  <a:lnTo>
                    <a:pt x="2545" y="417"/>
                  </a:lnTo>
                  <a:lnTo>
                    <a:pt x="2551" y="423"/>
                  </a:lnTo>
                  <a:lnTo>
                    <a:pt x="2558" y="430"/>
                  </a:lnTo>
                  <a:lnTo>
                    <a:pt x="2565" y="435"/>
                  </a:lnTo>
                  <a:lnTo>
                    <a:pt x="2574" y="440"/>
                  </a:lnTo>
                  <a:lnTo>
                    <a:pt x="2583" y="443"/>
                  </a:lnTo>
                  <a:lnTo>
                    <a:pt x="2591" y="446"/>
                  </a:lnTo>
                  <a:lnTo>
                    <a:pt x="2601" y="448"/>
                  </a:lnTo>
                  <a:lnTo>
                    <a:pt x="2611" y="450"/>
                  </a:lnTo>
                  <a:lnTo>
                    <a:pt x="2622" y="451"/>
                  </a:lnTo>
                  <a:lnTo>
                    <a:pt x="2632" y="451"/>
                  </a:lnTo>
                  <a:lnTo>
                    <a:pt x="2643" y="451"/>
                  </a:lnTo>
                  <a:lnTo>
                    <a:pt x="2654" y="450"/>
                  </a:lnTo>
                  <a:lnTo>
                    <a:pt x="2664" y="449"/>
                  </a:lnTo>
                  <a:lnTo>
                    <a:pt x="2672" y="447"/>
                  </a:lnTo>
                  <a:lnTo>
                    <a:pt x="2680" y="445"/>
                  </a:lnTo>
                  <a:lnTo>
                    <a:pt x="2688" y="443"/>
                  </a:lnTo>
                  <a:lnTo>
                    <a:pt x="2695" y="439"/>
                  </a:lnTo>
                  <a:lnTo>
                    <a:pt x="2703" y="435"/>
                  </a:lnTo>
                  <a:lnTo>
                    <a:pt x="2714" y="427"/>
                  </a:lnTo>
                  <a:lnTo>
                    <a:pt x="2726" y="415"/>
                  </a:lnTo>
                  <a:lnTo>
                    <a:pt x="2736" y="403"/>
                  </a:lnTo>
                  <a:lnTo>
                    <a:pt x="2747" y="388"/>
                  </a:lnTo>
                  <a:lnTo>
                    <a:pt x="2748" y="388"/>
                  </a:lnTo>
                  <a:lnTo>
                    <a:pt x="2748" y="400"/>
                  </a:lnTo>
                  <a:lnTo>
                    <a:pt x="2749" y="410"/>
                  </a:lnTo>
                  <a:lnTo>
                    <a:pt x="2752" y="419"/>
                  </a:lnTo>
                  <a:lnTo>
                    <a:pt x="2755" y="428"/>
                  </a:lnTo>
                  <a:lnTo>
                    <a:pt x="2759" y="431"/>
                  </a:lnTo>
                  <a:lnTo>
                    <a:pt x="2762" y="434"/>
                  </a:lnTo>
                  <a:lnTo>
                    <a:pt x="2765" y="436"/>
                  </a:lnTo>
                  <a:lnTo>
                    <a:pt x="2769" y="439"/>
                  </a:lnTo>
                  <a:lnTo>
                    <a:pt x="2774" y="441"/>
                  </a:lnTo>
                  <a:lnTo>
                    <a:pt x="2779" y="442"/>
                  </a:lnTo>
                  <a:lnTo>
                    <a:pt x="2786" y="443"/>
                  </a:lnTo>
                  <a:lnTo>
                    <a:pt x="2792" y="443"/>
                  </a:lnTo>
                  <a:lnTo>
                    <a:pt x="2805" y="442"/>
                  </a:lnTo>
                  <a:lnTo>
                    <a:pt x="2817" y="441"/>
                  </a:lnTo>
                  <a:lnTo>
                    <a:pt x="2817" y="408"/>
                  </a:lnTo>
                  <a:lnTo>
                    <a:pt x="2812" y="410"/>
                  </a:lnTo>
                  <a:lnTo>
                    <a:pt x="2805" y="410"/>
                  </a:lnTo>
                  <a:lnTo>
                    <a:pt x="2800" y="410"/>
                  </a:lnTo>
                  <a:lnTo>
                    <a:pt x="2795" y="409"/>
                  </a:lnTo>
                  <a:lnTo>
                    <a:pt x="2791" y="407"/>
                  </a:lnTo>
                  <a:lnTo>
                    <a:pt x="2789" y="405"/>
                  </a:lnTo>
                  <a:lnTo>
                    <a:pt x="2786" y="402"/>
                  </a:lnTo>
                  <a:lnTo>
                    <a:pt x="2785" y="397"/>
                  </a:lnTo>
                  <a:lnTo>
                    <a:pt x="2784" y="393"/>
                  </a:lnTo>
                  <a:lnTo>
                    <a:pt x="2782" y="388"/>
                  </a:lnTo>
                  <a:lnTo>
                    <a:pt x="2782" y="221"/>
                  </a:lnTo>
                  <a:lnTo>
                    <a:pt x="2782" y="206"/>
                  </a:lnTo>
                  <a:lnTo>
                    <a:pt x="2780" y="192"/>
                  </a:lnTo>
                  <a:lnTo>
                    <a:pt x="2777" y="180"/>
                  </a:lnTo>
                  <a:lnTo>
                    <a:pt x="2773" y="170"/>
                  </a:lnTo>
                  <a:lnTo>
                    <a:pt x="2767" y="161"/>
                  </a:lnTo>
                  <a:lnTo>
                    <a:pt x="2761" y="152"/>
                  </a:lnTo>
                  <a:lnTo>
                    <a:pt x="2754" y="146"/>
                  </a:lnTo>
                  <a:lnTo>
                    <a:pt x="2746" y="139"/>
                  </a:lnTo>
                  <a:lnTo>
                    <a:pt x="2737" y="134"/>
                  </a:lnTo>
                  <a:lnTo>
                    <a:pt x="2728" y="131"/>
                  </a:lnTo>
                  <a:lnTo>
                    <a:pt x="2719" y="127"/>
                  </a:lnTo>
                  <a:lnTo>
                    <a:pt x="2709" y="124"/>
                  </a:lnTo>
                  <a:lnTo>
                    <a:pt x="2688" y="121"/>
                  </a:lnTo>
                  <a:lnTo>
                    <a:pt x="2668" y="121"/>
                  </a:lnTo>
                  <a:lnTo>
                    <a:pt x="2654" y="121"/>
                  </a:lnTo>
                  <a:lnTo>
                    <a:pt x="2642" y="122"/>
                  </a:lnTo>
                  <a:lnTo>
                    <a:pt x="2629" y="124"/>
                  </a:lnTo>
                  <a:lnTo>
                    <a:pt x="2618" y="126"/>
                  </a:lnTo>
                  <a:lnTo>
                    <a:pt x="2607" y="131"/>
                  </a:lnTo>
                  <a:lnTo>
                    <a:pt x="2597" y="134"/>
                  </a:lnTo>
                  <a:lnTo>
                    <a:pt x="2587" y="139"/>
                  </a:lnTo>
                  <a:lnTo>
                    <a:pt x="2578" y="146"/>
                  </a:lnTo>
                  <a:lnTo>
                    <a:pt x="2571" y="152"/>
                  </a:lnTo>
                  <a:lnTo>
                    <a:pt x="2564" y="160"/>
                  </a:lnTo>
                  <a:lnTo>
                    <a:pt x="2558" y="169"/>
                  </a:lnTo>
                  <a:lnTo>
                    <a:pt x="2552" y="178"/>
                  </a:lnTo>
                  <a:lnTo>
                    <a:pt x="2548" y="189"/>
                  </a:lnTo>
                  <a:lnTo>
                    <a:pt x="2545" y="200"/>
                  </a:lnTo>
                  <a:lnTo>
                    <a:pt x="2543" y="212"/>
                  </a:lnTo>
                  <a:lnTo>
                    <a:pt x="2541" y="226"/>
                  </a:lnTo>
                  <a:lnTo>
                    <a:pt x="2579" y="226"/>
                  </a:lnTo>
                  <a:close/>
                  <a:moveTo>
                    <a:pt x="2433" y="443"/>
                  </a:moveTo>
                  <a:lnTo>
                    <a:pt x="2471" y="443"/>
                  </a:lnTo>
                  <a:lnTo>
                    <a:pt x="2471" y="130"/>
                  </a:lnTo>
                  <a:lnTo>
                    <a:pt x="2433" y="130"/>
                  </a:lnTo>
                  <a:lnTo>
                    <a:pt x="2433" y="443"/>
                  </a:lnTo>
                  <a:close/>
                  <a:moveTo>
                    <a:pt x="2433" y="70"/>
                  </a:moveTo>
                  <a:lnTo>
                    <a:pt x="2471" y="70"/>
                  </a:lnTo>
                  <a:lnTo>
                    <a:pt x="2471" y="10"/>
                  </a:lnTo>
                  <a:lnTo>
                    <a:pt x="2433" y="10"/>
                  </a:lnTo>
                  <a:lnTo>
                    <a:pt x="2433" y="70"/>
                  </a:lnTo>
                  <a:close/>
                  <a:moveTo>
                    <a:pt x="2106" y="443"/>
                  </a:moveTo>
                  <a:lnTo>
                    <a:pt x="2144" y="443"/>
                  </a:lnTo>
                  <a:lnTo>
                    <a:pt x="2144" y="260"/>
                  </a:lnTo>
                  <a:lnTo>
                    <a:pt x="2145" y="248"/>
                  </a:lnTo>
                  <a:lnTo>
                    <a:pt x="2146" y="238"/>
                  </a:lnTo>
                  <a:lnTo>
                    <a:pt x="2148" y="228"/>
                  </a:lnTo>
                  <a:lnTo>
                    <a:pt x="2152" y="217"/>
                  </a:lnTo>
                  <a:lnTo>
                    <a:pt x="2155" y="208"/>
                  </a:lnTo>
                  <a:lnTo>
                    <a:pt x="2160" y="199"/>
                  </a:lnTo>
                  <a:lnTo>
                    <a:pt x="2165" y="191"/>
                  </a:lnTo>
                  <a:lnTo>
                    <a:pt x="2171" y="184"/>
                  </a:lnTo>
                  <a:lnTo>
                    <a:pt x="2178" y="176"/>
                  </a:lnTo>
                  <a:lnTo>
                    <a:pt x="2185" y="171"/>
                  </a:lnTo>
                  <a:lnTo>
                    <a:pt x="2193" y="165"/>
                  </a:lnTo>
                  <a:lnTo>
                    <a:pt x="2201" y="161"/>
                  </a:lnTo>
                  <a:lnTo>
                    <a:pt x="2211" y="158"/>
                  </a:lnTo>
                  <a:lnTo>
                    <a:pt x="2221" y="154"/>
                  </a:lnTo>
                  <a:lnTo>
                    <a:pt x="2232" y="153"/>
                  </a:lnTo>
                  <a:lnTo>
                    <a:pt x="2242" y="152"/>
                  </a:lnTo>
                  <a:lnTo>
                    <a:pt x="2253" y="153"/>
                  </a:lnTo>
                  <a:lnTo>
                    <a:pt x="2264" y="154"/>
                  </a:lnTo>
                  <a:lnTo>
                    <a:pt x="2273" y="157"/>
                  </a:lnTo>
                  <a:lnTo>
                    <a:pt x="2281" y="160"/>
                  </a:lnTo>
                  <a:lnTo>
                    <a:pt x="2288" y="164"/>
                  </a:lnTo>
                  <a:lnTo>
                    <a:pt x="2294" y="169"/>
                  </a:lnTo>
                  <a:lnTo>
                    <a:pt x="2301" y="174"/>
                  </a:lnTo>
                  <a:lnTo>
                    <a:pt x="2305" y="180"/>
                  </a:lnTo>
                  <a:lnTo>
                    <a:pt x="2309" y="187"/>
                  </a:lnTo>
                  <a:lnTo>
                    <a:pt x="2313" y="193"/>
                  </a:lnTo>
                  <a:lnTo>
                    <a:pt x="2316" y="202"/>
                  </a:lnTo>
                  <a:lnTo>
                    <a:pt x="2318" y="210"/>
                  </a:lnTo>
                  <a:lnTo>
                    <a:pt x="2321" y="228"/>
                  </a:lnTo>
                  <a:lnTo>
                    <a:pt x="2322" y="247"/>
                  </a:lnTo>
                  <a:lnTo>
                    <a:pt x="2322" y="443"/>
                  </a:lnTo>
                  <a:lnTo>
                    <a:pt x="2360" y="443"/>
                  </a:lnTo>
                  <a:lnTo>
                    <a:pt x="2360" y="241"/>
                  </a:lnTo>
                  <a:lnTo>
                    <a:pt x="2360" y="228"/>
                  </a:lnTo>
                  <a:lnTo>
                    <a:pt x="2359" y="215"/>
                  </a:lnTo>
                  <a:lnTo>
                    <a:pt x="2357" y="202"/>
                  </a:lnTo>
                  <a:lnTo>
                    <a:pt x="2355" y="191"/>
                  </a:lnTo>
                  <a:lnTo>
                    <a:pt x="2352" y="180"/>
                  </a:lnTo>
                  <a:lnTo>
                    <a:pt x="2347" y="171"/>
                  </a:lnTo>
                  <a:lnTo>
                    <a:pt x="2342" y="161"/>
                  </a:lnTo>
                  <a:lnTo>
                    <a:pt x="2335" y="153"/>
                  </a:lnTo>
                  <a:lnTo>
                    <a:pt x="2329" y="146"/>
                  </a:lnTo>
                  <a:lnTo>
                    <a:pt x="2320" y="139"/>
                  </a:lnTo>
                  <a:lnTo>
                    <a:pt x="2312" y="134"/>
                  </a:lnTo>
                  <a:lnTo>
                    <a:pt x="2301" y="129"/>
                  </a:lnTo>
                  <a:lnTo>
                    <a:pt x="2289" y="125"/>
                  </a:lnTo>
                  <a:lnTo>
                    <a:pt x="2276" y="123"/>
                  </a:lnTo>
                  <a:lnTo>
                    <a:pt x="2261" y="121"/>
                  </a:lnTo>
                  <a:lnTo>
                    <a:pt x="2246" y="121"/>
                  </a:lnTo>
                  <a:lnTo>
                    <a:pt x="2237" y="121"/>
                  </a:lnTo>
                  <a:lnTo>
                    <a:pt x="2229" y="122"/>
                  </a:lnTo>
                  <a:lnTo>
                    <a:pt x="2221" y="123"/>
                  </a:lnTo>
                  <a:lnTo>
                    <a:pt x="2213" y="125"/>
                  </a:lnTo>
                  <a:lnTo>
                    <a:pt x="2206" y="127"/>
                  </a:lnTo>
                  <a:lnTo>
                    <a:pt x="2198" y="131"/>
                  </a:lnTo>
                  <a:lnTo>
                    <a:pt x="2191" y="134"/>
                  </a:lnTo>
                  <a:lnTo>
                    <a:pt x="2184" y="138"/>
                  </a:lnTo>
                  <a:lnTo>
                    <a:pt x="2178" y="143"/>
                  </a:lnTo>
                  <a:lnTo>
                    <a:pt x="2172" y="147"/>
                  </a:lnTo>
                  <a:lnTo>
                    <a:pt x="2166" y="152"/>
                  </a:lnTo>
                  <a:lnTo>
                    <a:pt x="2160" y="158"/>
                  </a:lnTo>
                  <a:lnTo>
                    <a:pt x="2156" y="164"/>
                  </a:lnTo>
                  <a:lnTo>
                    <a:pt x="2152" y="171"/>
                  </a:lnTo>
                  <a:lnTo>
                    <a:pt x="2148" y="177"/>
                  </a:lnTo>
                  <a:lnTo>
                    <a:pt x="2145" y="184"/>
                  </a:lnTo>
                  <a:lnTo>
                    <a:pt x="2144" y="184"/>
                  </a:lnTo>
                  <a:lnTo>
                    <a:pt x="2144" y="130"/>
                  </a:lnTo>
                  <a:lnTo>
                    <a:pt x="2106" y="130"/>
                  </a:lnTo>
                  <a:lnTo>
                    <a:pt x="2106" y="443"/>
                  </a:lnTo>
                  <a:close/>
                  <a:moveTo>
                    <a:pt x="2055" y="296"/>
                  </a:moveTo>
                  <a:lnTo>
                    <a:pt x="2055" y="280"/>
                  </a:lnTo>
                  <a:lnTo>
                    <a:pt x="2053" y="264"/>
                  </a:lnTo>
                  <a:lnTo>
                    <a:pt x="2052" y="247"/>
                  </a:lnTo>
                  <a:lnTo>
                    <a:pt x="2049" y="232"/>
                  </a:lnTo>
                  <a:lnTo>
                    <a:pt x="2045" y="217"/>
                  </a:lnTo>
                  <a:lnTo>
                    <a:pt x="2039" y="202"/>
                  </a:lnTo>
                  <a:lnTo>
                    <a:pt x="2033" y="188"/>
                  </a:lnTo>
                  <a:lnTo>
                    <a:pt x="2024" y="176"/>
                  </a:lnTo>
                  <a:lnTo>
                    <a:pt x="2016" y="164"/>
                  </a:lnTo>
                  <a:lnTo>
                    <a:pt x="2006" y="153"/>
                  </a:lnTo>
                  <a:lnTo>
                    <a:pt x="1994" y="144"/>
                  </a:lnTo>
                  <a:lnTo>
                    <a:pt x="1981" y="136"/>
                  </a:lnTo>
                  <a:lnTo>
                    <a:pt x="1967" y="130"/>
                  </a:lnTo>
                  <a:lnTo>
                    <a:pt x="1952" y="124"/>
                  </a:lnTo>
                  <a:lnTo>
                    <a:pt x="1936" y="122"/>
                  </a:lnTo>
                  <a:lnTo>
                    <a:pt x="1917" y="121"/>
                  </a:lnTo>
                  <a:lnTo>
                    <a:pt x="1899" y="122"/>
                  </a:lnTo>
                  <a:lnTo>
                    <a:pt x="1883" y="124"/>
                  </a:lnTo>
                  <a:lnTo>
                    <a:pt x="1868" y="129"/>
                  </a:lnTo>
                  <a:lnTo>
                    <a:pt x="1854" y="135"/>
                  </a:lnTo>
                  <a:lnTo>
                    <a:pt x="1841" y="143"/>
                  </a:lnTo>
                  <a:lnTo>
                    <a:pt x="1829" y="151"/>
                  </a:lnTo>
                  <a:lnTo>
                    <a:pt x="1818" y="161"/>
                  </a:lnTo>
                  <a:lnTo>
                    <a:pt x="1809" y="173"/>
                  </a:lnTo>
                  <a:lnTo>
                    <a:pt x="1801" y="185"/>
                  </a:lnTo>
                  <a:lnTo>
                    <a:pt x="1794" y="198"/>
                  </a:lnTo>
                  <a:lnTo>
                    <a:pt x="1789" y="212"/>
                  </a:lnTo>
                  <a:lnTo>
                    <a:pt x="1785" y="226"/>
                  </a:lnTo>
                  <a:lnTo>
                    <a:pt x="1780" y="240"/>
                  </a:lnTo>
                  <a:lnTo>
                    <a:pt x="1778" y="255"/>
                  </a:lnTo>
                  <a:lnTo>
                    <a:pt x="1776" y="271"/>
                  </a:lnTo>
                  <a:lnTo>
                    <a:pt x="1776" y="286"/>
                  </a:lnTo>
                  <a:lnTo>
                    <a:pt x="1776" y="302"/>
                  </a:lnTo>
                  <a:lnTo>
                    <a:pt x="1778" y="319"/>
                  </a:lnTo>
                  <a:lnTo>
                    <a:pt x="1780" y="335"/>
                  </a:lnTo>
                  <a:lnTo>
                    <a:pt x="1785" y="350"/>
                  </a:lnTo>
                  <a:lnTo>
                    <a:pt x="1789" y="364"/>
                  </a:lnTo>
                  <a:lnTo>
                    <a:pt x="1794" y="378"/>
                  </a:lnTo>
                  <a:lnTo>
                    <a:pt x="1801" y="391"/>
                  </a:lnTo>
                  <a:lnTo>
                    <a:pt x="1809" y="403"/>
                  </a:lnTo>
                  <a:lnTo>
                    <a:pt x="1818" y="414"/>
                  </a:lnTo>
                  <a:lnTo>
                    <a:pt x="1829" y="423"/>
                  </a:lnTo>
                  <a:lnTo>
                    <a:pt x="1841" y="431"/>
                  </a:lnTo>
                  <a:lnTo>
                    <a:pt x="1854" y="439"/>
                  </a:lnTo>
                  <a:lnTo>
                    <a:pt x="1868" y="444"/>
                  </a:lnTo>
                  <a:lnTo>
                    <a:pt x="1883" y="448"/>
                  </a:lnTo>
                  <a:lnTo>
                    <a:pt x="1899" y="450"/>
                  </a:lnTo>
                  <a:lnTo>
                    <a:pt x="1917" y="451"/>
                  </a:lnTo>
                  <a:lnTo>
                    <a:pt x="1931" y="451"/>
                  </a:lnTo>
                  <a:lnTo>
                    <a:pt x="1945" y="449"/>
                  </a:lnTo>
                  <a:lnTo>
                    <a:pt x="1958" y="447"/>
                  </a:lnTo>
                  <a:lnTo>
                    <a:pt x="1970" y="444"/>
                  </a:lnTo>
                  <a:lnTo>
                    <a:pt x="1981" y="440"/>
                  </a:lnTo>
                  <a:lnTo>
                    <a:pt x="1991" y="435"/>
                  </a:lnTo>
                  <a:lnTo>
                    <a:pt x="2001" y="429"/>
                  </a:lnTo>
                  <a:lnTo>
                    <a:pt x="2009" y="422"/>
                  </a:lnTo>
                  <a:lnTo>
                    <a:pt x="2017" y="415"/>
                  </a:lnTo>
                  <a:lnTo>
                    <a:pt x="2024" y="406"/>
                  </a:lnTo>
                  <a:lnTo>
                    <a:pt x="2031" y="397"/>
                  </a:lnTo>
                  <a:lnTo>
                    <a:pt x="2036" y="387"/>
                  </a:lnTo>
                  <a:lnTo>
                    <a:pt x="2042" y="376"/>
                  </a:lnTo>
                  <a:lnTo>
                    <a:pt x="2046" y="365"/>
                  </a:lnTo>
                  <a:lnTo>
                    <a:pt x="2050" y="352"/>
                  </a:lnTo>
                  <a:lnTo>
                    <a:pt x="2053" y="339"/>
                  </a:lnTo>
                  <a:lnTo>
                    <a:pt x="2016" y="339"/>
                  </a:lnTo>
                  <a:lnTo>
                    <a:pt x="2013" y="349"/>
                  </a:lnTo>
                  <a:lnTo>
                    <a:pt x="2010" y="356"/>
                  </a:lnTo>
                  <a:lnTo>
                    <a:pt x="2007" y="365"/>
                  </a:lnTo>
                  <a:lnTo>
                    <a:pt x="2003" y="373"/>
                  </a:lnTo>
                  <a:lnTo>
                    <a:pt x="1998" y="379"/>
                  </a:lnTo>
                  <a:lnTo>
                    <a:pt x="1994" y="386"/>
                  </a:lnTo>
                  <a:lnTo>
                    <a:pt x="1989" y="392"/>
                  </a:lnTo>
                  <a:lnTo>
                    <a:pt x="1983" y="397"/>
                  </a:lnTo>
                  <a:lnTo>
                    <a:pt x="1977" y="403"/>
                  </a:lnTo>
                  <a:lnTo>
                    <a:pt x="1969" y="407"/>
                  </a:lnTo>
                  <a:lnTo>
                    <a:pt x="1963" y="410"/>
                  </a:lnTo>
                  <a:lnTo>
                    <a:pt x="1954" y="414"/>
                  </a:lnTo>
                  <a:lnTo>
                    <a:pt x="1947" y="417"/>
                  </a:lnTo>
                  <a:lnTo>
                    <a:pt x="1937" y="418"/>
                  </a:lnTo>
                  <a:lnTo>
                    <a:pt x="1927" y="419"/>
                  </a:lnTo>
                  <a:lnTo>
                    <a:pt x="1917" y="420"/>
                  </a:lnTo>
                  <a:lnTo>
                    <a:pt x="1904" y="419"/>
                  </a:lnTo>
                  <a:lnTo>
                    <a:pt x="1891" y="417"/>
                  </a:lnTo>
                  <a:lnTo>
                    <a:pt x="1881" y="413"/>
                  </a:lnTo>
                  <a:lnTo>
                    <a:pt x="1871" y="408"/>
                  </a:lnTo>
                  <a:lnTo>
                    <a:pt x="1861" y="403"/>
                  </a:lnTo>
                  <a:lnTo>
                    <a:pt x="1853" y="395"/>
                  </a:lnTo>
                  <a:lnTo>
                    <a:pt x="1845" y="388"/>
                  </a:lnTo>
                  <a:lnTo>
                    <a:pt x="1839" y="379"/>
                  </a:lnTo>
                  <a:lnTo>
                    <a:pt x="1832" y="369"/>
                  </a:lnTo>
                  <a:lnTo>
                    <a:pt x="1828" y="360"/>
                  </a:lnTo>
                  <a:lnTo>
                    <a:pt x="1823" y="350"/>
                  </a:lnTo>
                  <a:lnTo>
                    <a:pt x="1820" y="339"/>
                  </a:lnTo>
                  <a:lnTo>
                    <a:pt x="1817" y="328"/>
                  </a:lnTo>
                  <a:lnTo>
                    <a:pt x="1816" y="318"/>
                  </a:lnTo>
                  <a:lnTo>
                    <a:pt x="1815" y="307"/>
                  </a:lnTo>
                  <a:lnTo>
                    <a:pt x="1814" y="296"/>
                  </a:lnTo>
                  <a:lnTo>
                    <a:pt x="2055" y="296"/>
                  </a:lnTo>
                  <a:close/>
                  <a:moveTo>
                    <a:pt x="1814" y="265"/>
                  </a:moveTo>
                  <a:lnTo>
                    <a:pt x="1816" y="254"/>
                  </a:lnTo>
                  <a:lnTo>
                    <a:pt x="1818" y="243"/>
                  </a:lnTo>
                  <a:lnTo>
                    <a:pt x="1820" y="233"/>
                  </a:lnTo>
                  <a:lnTo>
                    <a:pt x="1824" y="223"/>
                  </a:lnTo>
                  <a:lnTo>
                    <a:pt x="1828" y="213"/>
                  </a:lnTo>
                  <a:lnTo>
                    <a:pt x="1833" y="204"/>
                  </a:lnTo>
                  <a:lnTo>
                    <a:pt x="1839" y="196"/>
                  </a:lnTo>
                  <a:lnTo>
                    <a:pt x="1845" y="187"/>
                  </a:lnTo>
                  <a:lnTo>
                    <a:pt x="1851" y="179"/>
                  </a:lnTo>
                  <a:lnTo>
                    <a:pt x="1859" y="173"/>
                  </a:lnTo>
                  <a:lnTo>
                    <a:pt x="1867" y="167"/>
                  </a:lnTo>
                  <a:lnTo>
                    <a:pt x="1875" y="162"/>
                  </a:lnTo>
                  <a:lnTo>
                    <a:pt x="1885" y="158"/>
                  </a:lnTo>
                  <a:lnTo>
                    <a:pt x="1895" y="156"/>
                  </a:lnTo>
                  <a:lnTo>
                    <a:pt x="1905" y="153"/>
                  </a:lnTo>
                  <a:lnTo>
                    <a:pt x="1917" y="152"/>
                  </a:lnTo>
                  <a:lnTo>
                    <a:pt x="1928" y="153"/>
                  </a:lnTo>
                  <a:lnTo>
                    <a:pt x="1939" y="156"/>
                  </a:lnTo>
                  <a:lnTo>
                    <a:pt x="1949" y="158"/>
                  </a:lnTo>
                  <a:lnTo>
                    <a:pt x="1958" y="162"/>
                  </a:lnTo>
                  <a:lnTo>
                    <a:pt x="1967" y="167"/>
                  </a:lnTo>
                  <a:lnTo>
                    <a:pt x="1976" y="173"/>
                  </a:lnTo>
                  <a:lnTo>
                    <a:pt x="1982" y="179"/>
                  </a:lnTo>
                  <a:lnTo>
                    <a:pt x="1990" y="187"/>
                  </a:lnTo>
                  <a:lnTo>
                    <a:pt x="1995" y="196"/>
                  </a:lnTo>
                  <a:lnTo>
                    <a:pt x="2001" y="204"/>
                  </a:lnTo>
                  <a:lnTo>
                    <a:pt x="2005" y="213"/>
                  </a:lnTo>
                  <a:lnTo>
                    <a:pt x="2009" y="223"/>
                  </a:lnTo>
                  <a:lnTo>
                    <a:pt x="2012" y="232"/>
                  </a:lnTo>
                  <a:lnTo>
                    <a:pt x="2015" y="243"/>
                  </a:lnTo>
                  <a:lnTo>
                    <a:pt x="2016" y="254"/>
                  </a:lnTo>
                  <a:lnTo>
                    <a:pt x="2017" y="265"/>
                  </a:lnTo>
                  <a:lnTo>
                    <a:pt x="1814" y="265"/>
                  </a:lnTo>
                  <a:close/>
                  <a:moveTo>
                    <a:pt x="1597" y="443"/>
                  </a:moveTo>
                  <a:lnTo>
                    <a:pt x="1637" y="443"/>
                  </a:lnTo>
                  <a:lnTo>
                    <a:pt x="1754" y="130"/>
                  </a:lnTo>
                  <a:lnTo>
                    <a:pt x="1714" y="130"/>
                  </a:lnTo>
                  <a:lnTo>
                    <a:pt x="1617" y="404"/>
                  </a:lnTo>
                  <a:lnTo>
                    <a:pt x="1616" y="404"/>
                  </a:lnTo>
                  <a:lnTo>
                    <a:pt x="1518" y="130"/>
                  </a:lnTo>
                  <a:lnTo>
                    <a:pt x="1476" y="130"/>
                  </a:lnTo>
                  <a:lnTo>
                    <a:pt x="1597" y="443"/>
                  </a:lnTo>
                  <a:close/>
                  <a:moveTo>
                    <a:pt x="1306" y="121"/>
                  </a:moveTo>
                  <a:lnTo>
                    <a:pt x="1289" y="121"/>
                  </a:lnTo>
                  <a:lnTo>
                    <a:pt x="1272" y="124"/>
                  </a:lnTo>
                  <a:lnTo>
                    <a:pt x="1256" y="129"/>
                  </a:lnTo>
                  <a:lnTo>
                    <a:pt x="1242" y="134"/>
                  </a:lnTo>
                  <a:lnTo>
                    <a:pt x="1229" y="140"/>
                  </a:lnTo>
                  <a:lnTo>
                    <a:pt x="1218" y="149"/>
                  </a:lnTo>
                  <a:lnTo>
                    <a:pt x="1206" y="159"/>
                  </a:lnTo>
                  <a:lnTo>
                    <a:pt x="1196" y="170"/>
                  </a:lnTo>
                  <a:lnTo>
                    <a:pt x="1187" y="181"/>
                  </a:lnTo>
                  <a:lnTo>
                    <a:pt x="1180" y="194"/>
                  </a:lnTo>
                  <a:lnTo>
                    <a:pt x="1173" y="208"/>
                  </a:lnTo>
                  <a:lnTo>
                    <a:pt x="1168" y="223"/>
                  </a:lnTo>
                  <a:lnTo>
                    <a:pt x="1164" y="238"/>
                  </a:lnTo>
                  <a:lnTo>
                    <a:pt x="1160" y="253"/>
                  </a:lnTo>
                  <a:lnTo>
                    <a:pt x="1158" y="270"/>
                  </a:lnTo>
                  <a:lnTo>
                    <a:pt x="1158" y="286"/>
                  </a:lnTo>
                  <a:lnTo>
                    <a:pt x="1158" y="302"/>
                  </a:lnTo>
                  <a:lnTo>
                    <a:pt x="1160" y="319"/>
                  </a:lnTo>
                  <a:lnTo>
                    <a:pt x="1164" y="335"/>
                  </a:lnTo>
                  <a:lnTo>
                    <a:pt x="1168" y="350"/>
                  </a:lnTo>
                  <a:lnTo>
                    <a:pt x="1173" y="364"/>
                  </a:lnTo>
                  <a:lnTo>
                    <a:pt x="1180" y="378"/>
                  </a:lnTo>
                  <a:lnTo>
                    <a:pt x="1187" y="391"/>
                  </a:lnTo>
                  <a:lnTo>
                    <a:pt x="1196" y="403"/>
                  </a:lnTo>
                  <a:lnTo>
                    <a:pt x="1206" y="414"/>
                  </a:lnTo>
                  <a:lnTo>
                    <a:pt x="1218" y="423"/>
                  </a:lnTo>
                  <a:lnTo>
                    <a:pt x="1229" y="431"/>
                  </a:lnTo>
                  <a:lnTo>
                    <a:pt x="1242" y="439"/>
                  </a:lnTo>
                  <a:lnTo>
                    <a:pt x="1256" y="444"/>
                  </a:lnTo>
                  <a:lnTo>
                    <a:pt x="1272" y="448"/>
                  </a:lnTo>
                  <a:lnTo>
                    <a:pt x="1289" y="450"/>
                  </a:lnTo>
                  <a:lnTo>
                    <a:pt x="1306" y="451"/>
                  </a:lnTo>
                  <a:lnTo>
                    <a:pt x="1323" y="450"/>
                  </a:lnTo>
                  <a:lnTo>
                    <a:pt x="1340" y="448"/>
                  </a:lnTo>
                  <a:lnTo>
                    <a:pt x="1355" y="444"/>
                  </a:lnTo>
                  <a:lnTo>
                    <a:pt x="1369" y="439"/>
                  </a:lnTo>
                  <a:lnTo>
                    <a:pt x="1383" y="431"/>
                  </a:lnTo>
                  <a:lnTo>
                    <a:pt x="1395" y="423"/>
                  </a:lnTo>
                  <a:lnTo>
                    <a:pt x="1405" y="414"/>
                  </a:lnTo>
                  <a:lnTo>
                    <a:pt x="1415" y="403"/>
                  </a:lnTo>
                  <a:lnTo>
                    <a:pt x="1424" y="391"/>
                  </a:lnTo>
                  <a:lnTo>
                    <a:pt x="1432" y="378"/>
                  </a:lnTo>
                  <a:lnTo>
                    <a:pt x="1439" y="364"/>
                  </a:lnTo>
                  <a:lnTo>
                    <a:pt x="1444" y="350"/>
                  </a:lnTo>
                  <a:lnTo>
                    <a:pt x="1449" y="335"/>
                  </a:lnTo>
                  <a:lnTo>
                    <a:pt x="1451" y="319"/>
                  </a:lnTo>
                  <a:lnTo>
                    <a:pt x="1453" y="302"/>
                  </a:lnTo>
                  <a:lnTo>
                    <a:pt x="1454" y="286"/>
                  </a:lnTo>
                  <a:lnTo>
                    <a:pt x="1453" y="270"/>
                  </a:lnTo>
                  <a:lnTo>
                    <a:pt x="1451" y="253"/>
                  </a:lnTo>
                  <a:lnTo>
                    <a:pt x="1449" y="238"/>
                  </a:lnTo>
                  <a:lnTo>
                    <a:pt x="1444" y="223"/>
                  </a:lnTo>
                  <a:lnTo>
                    <a:pt x="1439" y="208"/>
                  </a:lnTo>
                  <a:lnTo>
                    <a:pt x="1432" y="194"/>
                  </a:lnTo>
                  <a:lnTo>
                    <a:pt x="1424" y="181"/>
                  </a:lnTo>
                  <a:lnTo>
                    <a:pt x="1415" y="170"/>
                  </a:lnTo>
                  <a:lnTo>
                    <a:pt x="1405" y="159"/>
                  </a:lnTo>
                  <a:lnTo>
                    <a:pt x="1395" y="149"/>
                  </a:lnTo>
                  <a:lnTo>
                    <a:pt x="1383" y="140"/>
                  </a:lnTo>
                  <a:lnTo>
                    <a:pt x="1369" y="134"/>
                  </a:lnTo>
                  <a:lnTo>
                    <a:pt x="1355" y="129"/>
                  </a:lnTo>
                  <a:lnTo>
                    <a:pt x="1340" y="124"/>
                  </a:lnTo>
                  <a:lnTo>
                    <a:pt x="1323" y="121"/>
                  </a:lnTo>
                  <a:lnTo>
                    <a:pt x="1306" y="121"/>
                  </a:lnTo>
                  <a:close/>
                  <a:moveTo>
                    <a:pt x="1306" y="152"/>
                  </a:moveTo>
                  <a:lnTo>
                    <a:pt x="1319" y="153"/>
                  </a:lnTo>
                  <a:lnTo>
                    <a:pt x="1331" y="156"/>
                  </a:lnTo>
                  <a:lnTo>
                    <a:pt x="1343" y="159"/>
                  </a:lnTo>
                  <a:lnTo>
                    <a:pt x="1354" y="164"/>
                  </a:lnTo>
                  <a:lnTo>
                    <a:pt x="1363" y="171"/>
                  </a:lnTo>
                  <a:lnTo>
                    <a:pt x="1372" y="177"/>
                  </a:lnTo>
                  <a:lnTo>
                    <a:pt x="1381" y="186"/>
                  </a:lnTo>
                  <a:lnTo>
                    <a:pt x="1388" y="194"/>
                  </a:lnTo>
                  <a:lnTo>
                    <a:pt x="1395" y="204"/>
                  </a:lnTo>
                  <a:lnTo>
                    <a:pt x="1400" y="215"/>
                  </a:lnTo>
                  <a:lnTo>
                    <a:pt x="1404" y="226"/>
                  </a:lnTo>
                  <a:lnTo>
                    <a:pt x="1409" y="238"/>
                  </a:lnTo>
                  <a:lnTo>
                    <a:pt x="1412" y="250"/>
                  </a:lnTo>
                  <a:lnTo>
                    <a:pt x="1414" y="261"/>
                  </a:lnTo>
                  <a:lnTo>
                    <a:pt x="1415" y="273"/>
                  </a:lnTo>
                  <a:lnTo>
                    <a:pt x="1415" y="286"/>
                  </a:lnTo>
                  <a:lnTo>
                    <a:pt x="1415" y="298"/>
                  </a:lnTo>
                  <a:lnTo>
                    <a:pt x="1414" y="311"/>
                  </a:lnTo>
                  <a:lnTo>
                    <a:pt x="1412" y="323"/>
                  </a:lnTo>
                  <a:lnTo>
                    <a:pt x="1409" y="335"/>
                  </a:lnTo>
                  <a:lnTo>
                    <a:pt x="1404" y="347"/>
                  </a:lnTo>
                  <a:lnTo>
                    <a:pt x="1400" y="358"/>
                  </a:lnTo>
                  <a:lnTo>
                    <a:pt x="1395" y="368"/>
                  </a:lnTo>
                  <a:lnTo>
                    <a:pt x="1388" y="378"/>
                  </a:lnTo>
                  <a:lnTo>
                    <a:pt x="1381" y="387"/>
                  </a:lnTo>
                  <a:lnTo>
                    <a:pt x="1372" y="395"/>
                  </a:lnTo>
                  <a:lnTo>
                    <a:pt x="1363" y="402"/>
                  </a:lnTo>
                  <a:lnTo>
                    <a:pt x="1354" y="408"/>
                  </a:lnTo>
                  <a:lnTo>
                    <a:pt x="1343" y="413"/>
                  </a:lnTo>
                  <a:lnTo>
                    <a:pt x="1331" y="417"/>
                  </a:lnTo>
                  <a:lnTo>
                    <a:pt x="1319" y="419"/>
                  </a:lnTo>
                  <a:lnTo>
                    <a:pt x="1306" y="420"/>
                  </a:lnTo>
                  <a:lnTo>
                    <a:pt x="1292" y="419"/>
                  </a:lnTo>
                  <a:lnTo>
                    <a:pt x="1280" y="417"/>
                  </a:lnTo>
                  <a:lnTo>
                    <a:pt x="1268" y="413"/>
                  </a:lnTo>
                  <a:lnTo>
                    <a:pt x="1257" y="408"/>
                  </a:lnTo>
                  <a:lnTo>
                    <a:pt x="1248" y="402"/>
                  </a:lnTo>
                  <a:lnTo>
                    <a:pt x="1239" y="395"/>
                  </a:lnTo>
                  <a:lnTo>
                    <a:pt x="1230" y="387"/>
                  </a:lnTo>
                  <a:lnTo>
                    <a:pt x="1224" y="378"/>
                  </a:lnTo>
                  <a:lnTo>
                    <a:pt x="1218" y="368"/>
                  </a:lnTo>
                  <a:lnTo>
                    <a:pt x="1211" y="358"/>
                  </a:lnTo>
                  <a:lnTo>
                    <a:pt x="1207" y="347"/>
                  </a:lnTo>
                  <a:lnTo>
                    <a:pt x="1202" y="335"/>
                  </a:lnTo>
                  <a:lnTo>
                    <a:pt x="1200" y="323"/>
                  </a:lnTo>
                  <a:lnTo>
                    <a:pt x="1198" y="311"/>
                  </a:lnTo>
                  <a:lnTo>
                    <a:pt x="1196" y="298"/>
                  </a:lnTo>
                  <a:lnTo>
                    <a:pt x="1196" y="286"/>
                  </a:lnTo>
                  <a:lnTo>
                    <a:pt x="1196" y="273"/>
                  </a:lnTo>
                  <a:lnTo>
                    <a:pt x="1198" y="261"/>
                  </a:lnTo>
                  <a:lnTo>
                    <a:pt x="1200" y="250"/>
                  </a:lnTo>
                  <a:lnTo>
                    <a:pt x="1202" y="238"/>
                  </a:lnTo>
                  <a:lnTo>
                    <a:pt x="1207" y="226"/>
                  </a:lnTo>
                  <a:lnTo>
                    <a:pt x="1211" y="215"/>
                  </a:lnTo>
                  <a:lnTo>
                    <a:pt x="1218" y="204"/>
                  </a:lnTo>
                  <a:lnTo>
                    <a:pt x="1224" y="194"/>
                  </a:lnTo>
                  <a:lnTo>
                    <a:pt x="1230" y="186"/>
                  </a:lnTo>
                  <a:lnTo>
                    <a:pt x="1239" y="177"/>
                  </a:lnTo>
                  <a:lnTo>
                    <a:pt x="1248" y="171"/>
                  </a:lnTo>
                  <a:lnTo>
                    <a:pt x="1257" y="164"/>
                  </a:lnTo>
                  <a:lnTo>
                    <a:pt x="1268" y="159"/>
                  </a:lnTo>
                  <a:lnTo>
                    <a:pt x="1280" y="156"/>
                  </a:lnTo>
                  <a:lnTo>
                    <a:pt x="1292" y="153"/>
                  </a:lnTo>
                  <a:lnTo>
                    <a:pt x="1306" y="152"/>
                  </a:lnTo>
                  <a:close/>
                  <a:moveTo>
                    <a:pt x="1062" y="443"/>
                  </a:moveTo>
                  <a:lnTo>
                    <a:pt x="1100" y="443"/>
                  </a:lnTo>
                  <a:lnTo>
                    <a:pt x="1100" y="10"/>
                  </a:lnTo>
                  <a:lnTo>
                    <a:pt x="1062" y="10"/>
                  </a:lnTo>
                  <a:lnTo>
                    <a:pt x="1062" y="443"/>
                  </a:lnTo>
                  <a:close/>
                  <a:moveTo>
                    <a:pt x="665" y="300"/>
                  </a:moveTo>
                  <a:lnTo>
                    <a:pt x="665" y="320"/>
                  </a:lnTo>
                  <a:lnTo>
                    <a:pt x="667" y="337"/>
                  </a:lnTo>
                  <a:lnTo>
                    <a:pt x="670" y="353"/>
                  </a:lnTo>
                  <a:lnTo>
                    <a:pt x="675" y="368"/>
                  </a:lnTo>
                  <a:lnTo>
                    <a:pt x="682" y="382"/>
                  </a:lnTo>
                  <a:lnTo>
                    <a:pt x="690" y="394"/>
                  </a:lnTo>
                  <a:lnTo>
                    <a:pt x="699" y="406"/>
                  </a:lnTo>
                  <a:lnTo>
                    <a:pt x="711" y="416"/>
                  </a:lnTo>
                  <a:lnTo>
                    <a:pt x="723" y="424"/>
                  </a:lnTo>
                  <a:lnTo>
                    <a:pt x="736" y="432"/>
                  </a:lnTo>
                  <a:lnTo>
                    <a:pt x="751" y="437"/>
                  </a:lnTo>
                  <a:lnTo>
                    <a:pt x="766" y="443"/>
                  </a:lnTo>
                  <a:lnTo>
                    <a:pt x="783" y="447"/>
                  </a:lnTo>
                  <a:lnTo>
                    <a:pt x="801" y="449"/>
                  </a:lnTo>
                  <a:lnTo>
                    <a:pt x="818" y="451"/>
                  </a:lnTo>
                  <a:lnTo>
                    <a:pt x="837" y="451"/>
                  </a:lnTo>
                  <a:lnTo>
                    <a:pt x="851" y="451"/>
                  </a:lnTo>
                  <a:lnTo>
                    <a:pt x="864" y="450"/>
                  </a:lnTo>
                  <a:lnTo>
                    <a:pt x="877" y="449"/>
                  </a:lnTo>
                  <a:lnTo>
                    <a:pt x="888" y="447"/>
                  </a:lnTo>
                  <a:lnTo>
                    <a:pt x="899" y="445"/>
                  </a:lnTo>
                  <a:lnTo>
                    <a:pt x="910" y="443"/>
                  </a:lnTo>
                  <a:lnTo>
                    <a:pt x="919" y="440"/>
                  </a:lnTo>
                  <a:lnTo>
                    <a:pt x="928" y="436"/>
                  </a:lnTo>
                  <a:lnTo>
                    <a:pt x="944" y="429"/>
                  </a:lnTo>
                  <a:lnTo>
                    <a:pt x="957" y="420"/>
                  </a:lnTo>
                  <a:lnTo>
                    <a:pt x="968" y="412"/>
                  </a:lnTo>
                  <a:lnTo>
                    <a:pt x="978" y="401"/>
                  </a:lnTo>
                  <a:lnTo>
                    <a:pt x="985" y="391"/>
                  </a:lnTo>
                  <a:lnTo>
                    <a:pt x="991" y="380"/>
                  </a:lnTo>
                  <a:lnTo>
                    <a:pt x="995" y="370"/>
                  </a:lnTo>
                  <a:lnTo>
                    <a:pt x="998" y="360"/>
                  </a:lnTo>
                  <a:lnTo>
                    <a:pt x="1003" y="342"/>
                  </a:lnTo>
                  <a:lnTo>
                    <a:pt x="1003" y="328"/>
                  </a:lnTo>
                  <a:lnTo>
                    <a:pt x="1003" y="315"/>
                  </a:lnTo>
                  <a:lnTo>
                    <a:pt x="1000" y="304"/>
                  </a:lnTo>
                  <a:lnTo>
                    <a:pt x="998" y="293"/>
                  </a:lnTo>
                  <a:lnTo>
                    <a:pt x="994" y="283"/>
                  </a:lnTo>
                  <a:lnTo>
                    <a:pt x="990" y="273"/>
                  </a:lnTo>
                  <a:lnTo>
                    <a:pt x="983" y="266"/>
                  </a:lnTo>
                  <a:lnTo>
                    <a:pt x="977" y="258"/>
                  </a:lnTo>
                  <a:lnTo>
                    <a:pt x="970" y="251"/>
                  </a:lnTo>
                  <a:lnTo>
                    <a:pt x="962" y="244"/>
                  </a:lnTo>
                  <a:lnTo>
                    <a:pt x="953" y="239"/>
                  </a:lnTo>
                  <a:lnTo>
                    <a:pt x="944" y="233"/>
                  </a:lnTo>
                  <a:lnTo>
                    <a:pt x="935" y="229"/>
                  </a:lnTo>
                  <a:lnTo>
                    <a:pt x="913" y="220"/>
                  </a:lnTo>
                  <a:lnTo>
                    <a:pt x="890" y="214"/>
                  </a:lnTo>
                  <a:lnTo>
                    <a:pt x="786" y="188"/>
                  </a:lnTo>
                  <a:lnTo>
                    <a:pt x="773" y="185"/>
                  </a:lnTo>
                  <a:lnTo>
                    <a:pt x="760" y="180"/>
                  </a:lnTo>
                  <a:lnTo>
                    <a:pt x="749" y="174"/>
                  </a:lnTo>
                  <a:lnTo>
                    <a:pt x="739" y="167"/>
                  </a:lnTo>
                  <a:lnTo>
                    <a:pt x="735" y="163"/>
                  </a:lnTo>
                  <a:lnTo>
                    <a:pt x="730" y="159"/>
                  </a:lnTo>
                  <a:lnTo>
                    <a:pt x="727" y="153"/>
                  </a:lnTo>
                  <a:lnTo>
                    <a:pt x="725" y="148"/>
                  </a:lnTo>
                  <a:lnTo>
                    <a:pt x="723" y="143"/>
                  </a:lnTo>
                  <a:lnTo>
                    <a:pt x="721" y="136"/>
                  </a:lnTo>
                  <a:lnTo>
                    <a:pt x="720" y="129"/>
                  </a:lnTo>
                  <a:lnTo>
                    <a:pt x="720" y="122"/>
                  </a:lnTo>
                  <a:lnTo>
                    <a:pt x="721" y="110"/>
                  </a:lnTo>
                  <a:lnTo>
                    <a:pt x="722" y="99"/>
                  </a:lnTo>
                  <a:lnTo>
                    <a:pt x="725" y="90"/>
                  </a:lnTo>
                  <a:lnTo>
                    <a:pt x="728" y="81"/>
                  </a:lnTo>
                  <a:lnTo>
                    <a:pt x="734" y="73"/>
                  </a:lnTo>
                  <a:lnTo>
                    <a:pt x="739" y="66"/>
                  </a:lnTo>
                  <a:lnTo>
                    <a:pt x="746" y="61"/>
                  </a:lnTo>
                  <a:lnTo>
                    <a:pt x="753" y="54"/>
                  </a:lnTo>
                  <a:lnTo>
                    <a:pt x="761" y="50"/>
                  </a:lnTo>
                  <a:lnTo>
                    <a:pt x="769" y="45"/>
                  </a:lnTo>
                  <a:lnTo>
                    <a:pt x="778" y="42"/>
                  </a:lnTo>
                  <a:lnTo>
                    <a:pt x="788" y="40"/>
                  </a:lnTo>
                  <a:lnTo>
                    <a:pt x="797" y="38"/>
                  </a:lnTo>
                  <a:lnTo>
                    <a:pt x="807" y="37"/>
                  </a:lnTo>
                  <a:lnTo>
                    <a:pt x="818" y="36"/>
                  </a:lnTo>
                  <a:lnTo>
                    <a:pt x="829" y="36"/>
                  </a:lnTo>
                  <a:lnTo>
                    <a:pt x="840" y="36"/>
                  </a:lnTo>
                  <a:lnTo>
                    <a:pt x="851" y="37"/>
                  </a:lnTo>
                  <a:lnTo>
                    <a:pt x="862" y="39"/>
                  </a:lnTo>
                  <a:lnTo>
                    <a:pt x="872" y="42"/>
                  </a:lnTo>
                  <a:lnTo>
                    <a:pt x="883" y="45"/>
                  </a:lnTo>
                  <a:lnTo>
                    <a:pt x="892" y="50"/>
                  </a:lnTo>
                  <a:lnTo>
                    <a:pt x="901" y="55"/>
                  </a:lnTo>
                  <a:lnTo>
                    <a:pt x="910" y="61"/>
                  </a:lnTo>
                  <a:lnTo>
                    <a:pt x="917" y="67"/>
                  </a:lnTo>
                  <a:lnTo>
                    <a:pt x="924" y="75"/>
                  </a:lnTo>
                  <a:lnTo>
                    <a:pt x="930" y="83"/>
                  </a:lnTo>
                  <a:lnTo>
                    <a:pt x="936" y="92"/>
                  </a:lnTo>
                  <a:lnTo>
                    <a:pt x="940" y="102"/>
                  </a:lnTo>
                  <a:lnTo>
                    <a:pt x="943" y="112"/>
                  </a:lnTo>
                  <a:lnTo>
                    <a:pt x="945" y="123"/>
                  </a:lnTo>
                  <a:lnTo>
                    <a:pt x="946" y="135"/>
                  </a:lnTo>
                  <a:lnTo>
                    <a:pt x="987" y="135"/>
                  </a:lnTo>
                  <a:lnTo>
                    <a:pt x="987" y="119"/>
                  </a:lnTo>
                  <a:lnTo>
                    <a:pt x="984" y="104"/>
                  </a:lnTo>
                  <a:lnTo>
                    <a:pt x="980" y="90"/>
                  </a:lnTo>
                  <a:lnTo>
                    <a:pt x="975" y="77"/>
                  </a:lnTo>
                  <a:lnTo>
                    <a:pt x="968" y="65"/>
                  </a:lnTo>
                  <a:lnTo>
                    <a:pt x="959" y="53"/>
                  </a:lnTo>
                  <a:lnTo>
                    <a:pt x="951" y="43"/>
                  </a:lnTo>
                  <a:lnTo>
                    <a:pt x="940" y="35"/>
                  </a:lnTo>
                  <a:lnTo>
                    <a:pt x="928" y="26"/>
                  </a:lnTo>
                  <a:lnTo>
                    <a:pt x="916" y="19"/>
                  </a:lnTo>
                  <a:lnTo>
                    <a:pt x="903" y="14"/>
                  </a:lnTo>
                  <a:lnTo>
                    <a:pt x="889" y="9"/>
                  </a:lnTo>
                  <a:lnTo>
                    <a:pt x="874" y="5"/>
                  </a:lnTo>
                  <a:lnTo>
                    <a:pt x="859" y="2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06" y="1"/>
                  </a:lnTo>
                  <a:lnTo>
                    <a:pt x="787" y="4"/>
                  </a:lnTo>
                  <a:lnTo>
                    <a:pt x="768" y="8"/>
                  </a:lnTo>
                  <a:lnTo>
                    <a:pt x="753" y="14"/>
                  </a:lnTo>
                  <a:lnTo>
                    <a:pt x="739" y="21"/>
                  </a:lnTo>
                  <a:lnTo>
                    <a:pt x="727" y="28"/>
                  </a:lnTo>
                  <a:lnTo>
                    <a:pt x="716" y="37"/>
                  </a:lnTo>
                  <a:lnTo>
                    <a:pt x="708" y="45"/>
                  </a:lnTo>
                  <a:lnTo>
                    <a:pt x="700" y="55"/>
                  </a:lnTo>
                  <a:lnTo>
                    <a:pt x="694" y="65"/>
                  </a:lnTo>
                  <a:lnTo>
                    <a:pt x="688" y="76"/>
                  </a:lnTo>
                  <a:lnTo>
                    <a:pt x="685" y="85"/>
                  </a:lnTo>
                  <a:lnTo>
                    <a:pt x="682" y="95"/>
                  </a:lnTo>
                  <a:lnTo>
                    <a:pt x="680" y="105"/>
                  </a:lnTo>
                  <a:lnTo>
                    <a:pt x="679" y="115"/>
                  </a:lnTo>
                  <a:lnTo>
                    <a:pt x="679" y="122"/>
                  </a:lnTo>
                  <a:lnTo>
                    <a:pt x="679" y="135"/>
                  </a:lnTo>
                  <a:lnTo>
                    <a:pt x="681" y="146"/>
                  </a:lnTo>
                  <a:lnTo>
                    <a:pt x="683" y="157"/>
                  </a:lnTo>
                  <a:lnTo>
                    <a:pt x="686" y="165"/>
                  </a:lnTo>
                  <a:lnTo>
                    <a:pt x="690" y="174"/>
                  </a:lnTo>
                  <a:lnTo>
                    <a:pt x="696" y="181"/>
                  </a:lnTo>
                  <a:lnTo>
                    <a:pt x="701" y="189"/>
                  </a:lnTo>
                  <a:lnTo>
                    <a:pt x="708" y="196"/>
                  </a:lnTo>
                  <a:lnTo>
                    <a:pt x="715" y="201"/>
                  </a:lnTo>
                  <a:lnTo>
                    <a:pt x="723" y="206"/>
                  </a:lnTo>
                  <a:lnTo>
                    <a:pt x="730" y="211"/>
                  </a:lnTo>
                  <a:lnTo>
                    <a:pt x="739" y="215"/>
                  </a:lnTo>
                  <a:lnTo>
                    <a:pt x="757" y="221"/>
                  </a:lnTo>
                  <a:lnTo>
                    <a:pt x="776" y="227"/>
                  </a:lnTo>
                  <a:lnTo>
                    <a:pt x="873" y="251"/>
                  </a:lnTo>
                  <a:lnTo>
                    <a:pt x="888" y="255"/>
                  </a:lnTo>
                  <a:lnTo>
                    <a:pt x="903" y="260"/>
                  </a:lnTo>
                  <a:lnTo>
                    <a:pt x="918" y="267"/>
                  </a:lnTo>
                  <a:lnTo>
                    <a:pt x="932" y="274"/>
                  </a:lnTo>
                  <a:lnTo>
                    <a:pt x="939" y="280"/>
                  </a:lnTo>
                  <a:lnTo>
                    <a:pt x="944" y="285"/>
                  </a:lnTo>
                  <a:lnTo>
                    <a:pt x="950" y="291"/>
                  </a:lnTo>
                  <a:lnTo>
                    <a:pt x="954" y="297"/>
                  </a:lnTo>
                  <a:lnTo>
                    <a:pt x="957" y="304"/>
                  </a:lnTo>
                  <a:lnTo>
                    <a:pt x="959" y="311"/>
                  </a:lnTo>
                  <a:lnTo>
                    <a:pt x="962" y="320"/>
                  </a:lnTo>
                  <a:lnTo>
                    <a:pt x="962" y="328"/>
                  </a:lnTo>
                  <a:lnTo>
                    <a:pt x="960" y="340"/>
                  </a:lnTo>
                  <a:lnTo>
                    <a:pt x="958" y="351"/>
                  </a:lnTo>
                  <a:lnTo>
                    <a:pt x="955" y="361"/>
                  </a:lnTo>
                  <a:lnTo>
                    <a:pt x="951" y="369"/>
                  </a:lnTo>
                  <a:lnTo>
                    <a:pt x="944" y="377"/>
                  </a:lnTo>
                  <a:lnTo>
                    <a:pt x="938" y="385"/>
                  </a:lnTo>
                  <a:lnTo>
                    <a:pt x="930" y="391"/>
                  </a:lnTo>
                  <a:lnTo>
                    <a:pt x="922" y="396"/>
                  </a:lnTo>
                  <a:lnTo>
                    <a:pt x="913" y="402"/>
                  </a:lnTo>
                  <a:lnTo>
                    <a:pt x="903" y="405"/>
                  </a:lnTo>
                  <a:lnTo>
                    <a:pt x="894" y="409"/>
                  </a:lnTo>
                  <a:lnTo>
                    <a:pt x="884" y="412"/>
                  </a:lnTo>
                  <a:lnTo>
                    <a:pt x="874" y="414"/>
                  </a:lnTo>
                  <a:lnTo>
                    <a:pt x="865" y="416"/>
                  </a:lnTo>
                  <a:lnTo>
                    <a:pt x="856" y="417"/>
                  </a:lnTo>
                  <a:lnTo>
                    <a:pt x="847" y="417"/>
                  </a:lnTo>
                  <a:lnTo>
                    <a:pt x="832" y="416"/>
                  </a:lnTo>
                  <a:lnTo>
                    <a:pt x="818" y="416"/>
                  </a:lnTo>
                  <a:lnTo>
                    <a:pt x="804" y="414"/>
                  </a:lnTo>
                  <a:lnTo>
                    <a:pt x="791" y="412"/>
                  </a:lnTo>
                  <a:lnTo>
                    <a:pt x="779" y="407"/>
                  </a:lnTo>
                  <a:lnTo>
                    <a:pt x="767" y="403"/>
                  </a:lnTo>
                  <a:lnTo>
                    <a:pt x="756" y="399"/>
                  </a:lnTo>
                  <a:lnTo>
                    <a:pt x="746" y="392"/>
                  </a:lnTo>
                  <a:lnTo>
                    <a:pt x="737" y="385"/>
                  </a:lnTo>
                  <a:lnTo>
                    <a:pt x="728" y="376"/>
                  </a:lnTo>
                  <a:lnTo>
                    <a:pt x="722" y="367"/>
                  </a:lnTo>
                  <a:lnTo>
                    <a:pt x="715" y="356"/>
                  </a:lnTo>
                  <a:lnTo>
                    <a:pt x="711" y="345"/>
                  </a:lnTo>
                  <a:lnTo>
                    <a:pt x="708" y="331"/>
                  </a:lnTo>
                  <a:lnTo>
                    <a:pt x="706" y="316"/>
                  </a:lnTo>
                  <a:lnTo>
                    <a:pt x="706" y="300"/>
                  </a:lnTo>
                  <a:lnTo>
                    <a:pt x="665" y="300"/>
                  </a:lnTo>
                  <a:close/>
                  <a:moveTo>
                    <a:pt x="474" y="130"/>
                  </a:moveTo>
                  <a:lnTo>
                    <a:pt x="412" y="130"/>
                  </a:lnTo>
                  <a:lnTo>
                    <a:pt x="412" y="103"/>
                  </a:lnTo>
                  <a:lnTo>
                    <a:pt x="412" y="90"/>
                  </a:lnTo>
                  <a:lnTo>
                    <a:pt x="413" y="79"/>
                  </a:lnTo>
                  <a:lnTo>
                    <a:pt x="414" y="68"/>
                  </a:lnTo>
                  <a:lnTo>
                    <a:pt x="417" y="59"/>
                  </a:lnTo>
                  <a:lnTo>
                    <a:pt x="419" y="55"/>
                  </a:lnTo>
                  <a:lnTo>
                    <a:pt x="423" y="52"/>
                  </a:lnTo>
                  <a:lnTo>
                    <a:pt x="426" y="49"/>
                  </a:lnTo>
                  <a:lnTo>
                    <a:pt x="430" y="46"/>
                  </a:lnTo>
                  <a:lnTo>
                    <a:pt x="435" y="44"/>
                  </a:lnTo>
                  <a:lnTo>
                    <a:pt x="440" y="43"/>
                  </a:lnTo>
                  <a:lnTo>
                    <a:pt x="446" y="42"/>
                  </a:lnTo>
                  <a:lnTo>
                    <a:pt x="454" y="41"/>
                  </a:lnTo>
                  <a:lnTo>
                    <a:pt x="467" y="42"/>
                  </a:lnTo>
                  <a:lnTo>
                    <a:pt x="482" y="44"/>
                  </a:lnTo>
                  <a:lnTo>
                    <a:pt x="482" y="12"/>
                  </a:lnTo>
                  <a:lnTo>
                    <a:pt x="466" y="10"/>
                  </a:lnTo>
                  <a:lnTo>
                    <a:pt x="450" y="10"/>
                  </a:lnTo>
                  <a:lnTo>
                    <a:pt x="439" y="10"/>
                  </a:lnTo>
                  <a:lnTo>
                    <a:pt x="429" y="11"/>
                  </a:lnTo>
                  <a:lnTo>
                    <a:pt x="419" y="13"/>
                  </a:lnTo>
                  <a:lnTo>
                    <a:pt x="412" y="16"/>
                  </a:lnTo>
                  <a:lnTo>
                    <a:pt x="404" y="19"/>
                  </a:lnTo>
                  <a:lnTo>
                    <a:pt x="399" y="24"/>
                  </a:lnTo>
                  <a:lnTo>
                    <a:pt x="393" y="29"/>
                  </a:lnTo>
                  <a:lnTo>
                    <a:pt x="389" y="35"/>
                  </a:lnTo>
                  <a:lnTo>
                    <a:pt x="385" y="41"/>
                  </a:lnTo>
                  <a:lnTo>
                    <a:pt x="382" y="49"/>
                  </a:lnTo>
                  <a:lnTo>
                    <a:pt x="379" y="56"/>
                  </a:lnTo>
                  <a:lnTo>
                    <a:pt x="377" y="64"/>
                  </a:lnTo>
                  <a:lnTo>
                    <a:pt x="375" y="82"/>
                  </a:lnTo>
                  <a:lnTo>
                    <a:pt x="374" y="102"/>
                  </a:lnTo>
                  <a:lnTo>
                    <a:pt x="374" y="130"/>
                  </a:lnTo>
                  <a:lnTo>
                    <a:pt x="320" y="130"/>
                  </a:lnTo>
                  <a:lnTo>
                    <a:pt x="320" y="162"/>
                  </a:lnTo>
                  <a:lnTo>
                    <a:pt x="374" y="162"/>
                  </a:lnTo>
                  <a:lnTo>
                    <a:pt x="374" y="443"/>
                  </a:lnTo>
                  <a:lnTo>
                    <a:pt x="412" y="443"/>
                  </a:lnTo>
                  <a:lnTo>
                    <a:pt x="412" y="162"/>
                  </a:lnTo>
                  <a:lnTo>
                    <a:pt x="474" y="162"/>
                  </a:lnTo>
                  <a:lnTo>
                    <a:pt x="474" y="130"/>
                  </a:lnTo>
                  <a:close/>
                  <a:moveTo>
                    <a:pt x="148" y="121"/>
                  </a:moveTo>
                  <a:lnTo>
                    <a:pt x="131" y="121"/>
                  </a:lnTo>
                  <a:lnTo>
                    <a:pt x="115" y="124"/>
                  </a:lnTo>
                  <a:lnTo>
                    <a:pt x="99" y="129"/>
                  </a:lnTo>
                  <a:lnTo>
                    <a:pt x="85" y="134"/>
                  </a:lnTo>
                  <a:lnTo>
                    <a:pt x="72" y="140"/>
                  </a:lnTo>
                  <a:lnTo>
                    <a:pt x="60" y="149"/>
                  </a:lnTo>
                  <a:lnTo>
                    <a:pt x="49" y="159"/>
                  </a:lnTo>
                  <a:lnTo>
                    <a:pt x="38" y="170"/>
                  </a:lnTo>
                  <a:lnTo>
                    <a:pt x="30" y="181"/>
                  </a:lnTo>
                  <a:lnTo>
                    <a:pt x="22" y="194"/>
                  </a:lnTo>
                  <a:lnTo>
                    <a:pt x="15" y="208"/>
                  </a:lnTo>
                  <a:lnTo>
                    <a:pt x="10" y="223"/>
                  </a:lnTo>
                  <a:lnTo>
                    <a:pt x="6" y="238"/>
                  </a:lnTo>
                  <a:lnTo>
                    <a:pt x="3" y="253"/>
                  </a:lnTo>
                  <a:lnTo>
                    <a:pt x="0" y="270"/>
                  </a:lnTo>
                  <a:lnTo>
                    <a:pt x="0" y="286"/>
                  </a:lnTo>
                  <a:lnTo>
                    <a:pt x="0" y="302"/>
                  </a:lnTo>
                  <a:lnTo>
                    <a:pt x="3" y="319"/>
                  </a:lnTo>
                  <a:lnTo>
                    <a:pt x="6" y="335"/>
                  </a:lnTo>
                  <a:lnTo>
                    <a:pt x="10" y="350"/>
                  </a:lnTo>
                  <a:lnTo>
                    <a:pt x="15" y="364"/>
                  </a:lnTo>
                  <a:lnTo>
                    <a:pt x="22" y="378"/>
                  </a:lnTo>
                  <a:lnTo>
                    <a:pt x="30" y="391"/>
                  </a:lnTo>
                  <a:lnTo>
                    <a:pt x="38" y="403"/>
                  </a:lnTo>
                  <a:lnTo>
                    <a:pt x="49" y="414"/>
                  </a:lnTo>
                  <a:lnTo>
                    <a:pt x="60" y="423"/>
                  </a:lnTo>
                  <a:lnTo>
                    <a:pt x="72" y="431"/>
                  </a:lnTo>
                  <a:lnTo>
                    <a:pt x="85" y="439"/>
                  </a:lnTo>
                  <a:lnTo>
                    <a:pt x="99" y="444"/>
                  </a:lnTo>
                  <a:lnTo>
                    <a:pt x="115" y="448"/>
                  </a:lnTo>
                  <a:lnTo>
                    <a:pt x="131" y="450"/>
                  </a:lnTo>
                  <a:lnTo>
                    <a:pt x="148" y="451"/>
                  </a:lnTo>
                  <a:lnTo>
                    <a:pt x="166" y="450"/>
                  </a:lnTo>
                  <a:lnTo>
                    <a:pt x="182" y="448"/>
                  </a:lnTo>
                  <a:lnTo>
                    <a:pt x="197" y="444"/>
                  </a:lnTo>
                  <a:lnTo>
                    <a:pt x="212" y="439"/>
                  </a:lnTo>
                  <a:lnTo>
                    <a:pt x="225" y="431"/>
                  </a:lnTo>
                  <a:lnTo>
                    <a:pt x="237" y="423"/>
                  </a:lnTo>
                  <a:lnTo>
                    <a:pt x="248" y="414"/>
                  </a:lnTo>
                  <a:lnTo>
                    <a:pt x="257" y="403"/>
                  </a:lnTo>
                  <a:lnTo>
                    <a:pt x="267" y="391"/>
                  </a:lnTo>
                  <a:lnTo>
                    <a:pt x="275" y="378"/>
                  </a:lnTo>
                  <a:lnTo>
                    <a:pt x="281" y="364"/>
                  </a:lnTo>
                  <a:lnTo>
                    <a:pt x="287" y="350"/>
                  </a:lnTo>
                  <a:lnTo>
                    <a:pt x="291" y="335"/>
                  </a:lnTo>
                  <a:lnTo>
                    <a:pt x="294" y="319"/>
                  </a:lnTo>
                  <a:lnTo>
                    <a:pt x="295" y="302"/>
                  </a:lnTo>
                  <a:lnTo>
                    <a:pt x="296" y="286"/>
                  </a:lnTo>
                  <a:lnTo>
                    <a:pt x="295" y="270"/>
                  </a:lnTo>
                  <a:lnTo>
                    <a:pt x="294" y="253"/>
                  </a:lnTo>
                  <a:lnTo>
                    <a:pt x="291" y="238"/>
                  </a:lnTo>
                  <a:lnTo>
                    <a:pt x="287" y="223"/>
                  </a:lnTo>
                  <a:lnTo>
                    <a:pt x="281" y="208"/>
                  </a:lnTo>
                  <a:lnTo>
                    <a:pt x="275" y="194"/>
                  </a:lnTo>
                  <a:lnTo>
                    <a:pt x="267" y="181"/>
                  </a:lnTo>
                  <a:lnTo>
                    <a:pt x="257" y="170"/>
                  </a:lnTo>
                  <a:lnTo>
                    <a:pt x="248" y="159"/>
                  </a:lnTo>
                  <a:lnTo>
                    <a:pt x="237" y="149"/>
                  </a:lnTo>
                  <a:lnTo>
                    <a:pt x="225" y="140"/>
                  </a:lnTo>
                  <a:lnTo>
                    <a:pt x="212" y="134"/>
                  </a:lnTo>
                  <a:lnTo>
                    <a:pt x="197" y="129"/>
                  </a:lnTo>
                  <a:lnTo>
                    <a:pt x="182" y="124"/>
                  </a:lnTo>
                  <a:lnTo>
                    <a:pt x="166" y="121"/>
                  </a:lnTo>
                  <a:lnTo>
                    <a:pt x="148" y="121"/>
                  </a:lnTo>
                  <a:close/>
                  <a:moveTo>
                    <a:pt x="148" y="152"/>
                  </a:moveTo>
                  <a:lnTo>
                    <a:pt x="161" y="153"/>
                  </a:lnTo>
                  <a:lnTo>
                    <a:pt x="174" y="156"/>
                  </a:lnTo>
                  <a:lnTo>
                    <a:pt x="185" y="159"/>
                  </a:lnTo>
                  <a:lnTo>
                    <a:pt x="196" y="164"/>
                  </a:lnTo>
                  <a:lnTo>
                    <a:pt x="206" y="171"/>
                  </a:lnTo>
                  <a:lnTo>
                    <a:pt x="215" y="177"/>
                  </a:lnTo>
                  <a:lnTo>
                    <a:pt x="223" y="186"/>
                  </a:lnTo>
                  <a:lnTo>
                    <a:pt x="230" y="194"/>
                  </a:lnTo>
                  <a:lnTo>
                    <a:pt x="237" y="204"/>
                  </a:lnTo>
                  <a:lnTo>
                    <a:pt x="242" y="215"/>
                  </a:lnTo>
                  <a:lnTo>
                    <a:pt x="248" y="226"/>
                  </a:lnTo>
                  <a:lnTo>
                    <a:pt x="251" y="238"/>
                  </a:lnTo>
                  <a:lnTo>
                    <a:pt x="254" y="250"/>
                  </a:lnTo>
                  <a:lnTo>
                    <a:pt x="256" y="261"/>
                  </a:lnTo>
                  <a:lnTo>
                    <a:pt x="257" y="273"/>
                  </a:lnTo>
                  <a:lnTo>
                    <a:pt x="258" y="286"/>
                  </a:lnTo>
                  <a:lnTo>
                    <a:pt x="257" y="298"/>
                  </a:lnTo>
                  <a:lnTo>
                    <a:pt x="256" y="311"/>
                  </a:lnTo>
                  <a:lnTo>
                    <a:pt x="254" y="323"/>
                  </a:lnTo>
                  <a:lnTo>
                    <a:pt x="251" y="335"/>
                  </a:lnTo>
                  <a:lnTo>
                    <a:pt x="248" y="347"/>
                  </a:lnTo>
                  <a:lnTo>
                    <a:pt x="242" y="358"/>
                  </a:lnTo>
                  <a:lnTo>
                    <a:pt x="237" y="368"/>
                  </a:lnTo>
                  <a:lnTo>
                    <a:pt x="230" y="378"/>
                  </a:lnTo>
                  <a:lnTo>
                    <a:pt x="223" y="387"/>
                  </a:lnTo>
                  <a:lnTo>
                    <a:pt x="215" y="395"/>
                  </a:lnTo>
                  <a:lnTo>
                    <a:pt x="206" y="402"/>
                  </a:lnTo>
                  <a:lnTo>
                    <a:pt x="196" y="408"/>
                  </a:lnTo>
                  <a:lnTo>
                    <a:pt x="185" y="413"/>
                  </a:lnTo>
                  <a:lnTo>
                    <a:pt x="174" y="417"/>
                  </a:lnTo>
                  <a:lnTo>
                    <a:pt x="161" y="419"/>
                  </a:lnTo>
                  <a:lnTo>
                    <a:pt x="148" y="420"/>
                  </a:lnTo>
                  <a:lnTo>
                    <a:pt x="135" y="419"/>
                  </a:lnTo>
                  <a:lnTo>
                    <a:pt x="122" y="417"/>
                  </a:lnTo>
                  <a:lnTo>
                    <a:pt x="111" y="413"/>
                  </a:lnTo>
                  <a:lnTo>
                    <a:pt x="101" y="408"/>
                  </a:lnTo>
                  <a:lnTo>
                    <a:pt x="90" y="402"/>
                  </a:lnTo>
                  <a:lnTo>
                    <a:pt x="81" y="395"/>
                  </a:lnTo>
                  <a:lnTo>
                    <a:pt x="74" y="387"/>
                  </a:lnTo>
                  <a:lnTo>
                    <a:pt x="66" y="378"/>
                  </a:lnTo>
                  <a:lnTo>
                    <a:pt x="60" y="368"/>
                  </a:lnTo>
                  <a:lnTo>
                    <a:pt x="54" y="358"/>
                  </a:lnTo>
                  <a:lnTo>
                    <a:pt x="49" y="347"/>
                  </a:lnTo>
                  <a:lnTo>
                    <a:pt x="46" y="335"/>
                  </a:lnTo>
                  <a:lnTo>
                    <a:pt x="42" y="323"/>
                  </a:lnTo>
                  <a:lnTo>
                    <a:pt x="40" y="311"/>
                  </a:lnTo>
                  <a:lnTo>
                    <a:pt x="39" y="298"/>
                  </a:lnTo>
                  <a:lnTo>
                    <a:pt x="38" y="286"/>
                  </a:lnTo>
                  <a:lnTo>
                    <a:pt x="39" y="273"/>
                  </a:lnTo>
                  <a:lnTo>
                    <a:pt x="40" y="261"/>
                  </a:lnTo>
                  <a:lnTo>
                    <a:pt x="42" y="250"/>
                  </a:lnTo>
                  <a:lnTo>
                    <a:pt x="46" y="238"/>
                  </a:lnTo>
                  <a:lnTo>
                    <a:pt x="49" y="226"/>
                  </a:lnTo>
                  <a:lnTo>
                    <a:pt x="54" y="215"/>
                  </a:lnTo>
                  <a:lnTo>
                    <a:pt x="60" y="204"/>
                  </a:lnTo>
                  <a:lnTo>
                    <a:pt x="66" y="194"/>
                  </a:lnTo>
                  <a:lnTo>
                    <a:pt x="74" y="186"/>
                  </a:lnTo>
                  <a:lnTo>
                    <a:pt x="81" y="177"/>
                  </a:lnTo>
                  <a:lnTo>
                    <a:pt x="90" y="171"/>
                  </a:lnTo>
                  <a:lnTo>
                    <a:pt x="101" y="164"/>
                  </a:lnTo>
                  <a:lnTo>
                    <a:pt x="111" y="159"/>
                  </a:lnTo>
                  <a:lnTo>
                    <a:pt x="122" y="156"/>
                  </a:lnTo>
                  <a:lnTo>
                    <a:pt x="135" y="153"/>
                  </a:lnTo>
                  <a:lnTo>
                    <a:pt x="148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>
              <a:spLocks noEditPoints="1"/>
            </p:cNvSpPr>
            <p:nvPr userDrawn="1"/>
          </p:nvSpPr>
          <p:spPr bwMode="auto">
            <a:xfrm>
              <a:off x="2193" y="2399"/>
              <a:ext cx="1764" cy="186"/>
            </a:xfrm>
            <a:custGeom>
              <a:avLst/>
              <a:gdLst/>
              <a:ahLst/>
              <a:cxnLst>
                <a:cxn ang="0">
                  <a:pos x="5065" y="151"/>
                </a:cxn>
                <a:cxn ang="0">
                  <a:pos x="5103" y="444"/>
                </a:cxn>
                <a:cxn ang="0">
                  <a:pos x="5243" y="365"/>
                </a:cxn>
                <a:cxn ang="0">
                  <a:pos x="5063" y="360"/>
                </a:cxn>
                <a:cxn ang="0">
                  <a:pos x="5141" y="153"/>
                </a:cxn>
                <a:cxn ang="0">
                  <a:pos x="4958" y="180"/>
                </a:cxn>
                <a:cxn ang="0">
                  <a:pos x="4712" y="207"/>
                </a:cxn>
                <a:cxn ang="0">
                  <a:pos x="4870" y="449"/>
                </a:cxn>
                <a:cxn ang="0">
                  <a:pos x="4906" y="394"/>
                </a:cxn>
                <a:cxn ang="0">
                  <a:pos x="4735" y="298"/>
                </a:cxn>
                <a:cxn ang="0">
                  <a:pos x="4893" y="164"/>
                </a:cxn>
                <a:cxn ang="0">
                  <a:pos x="4446" y="443"/>
                </a:cxn>
                <a:cxn ang="0">
                  <a:pos x="4247" y="168"/>
                </a:cxn>
                <a:cxn ang="0">
                  <a:pos x="4128" y="130"/>
                </a:cxn>
                <a:cxn ang="0">
                  <a:pos x="3863" y="143"/>
                </a:cxn>
                <a:cxn ang="0">
                  <a:pos x="3875" y="439"/>
                </a:cxn>
                <a:cxn ang="0">
                  <a:pos x="4032" y="357"/>
                </a:cxn>
                <a:cxn ang="0">
                  <a:pos x="3855" y="369"/>
                </a:cxn>
                <a:cxn ang="0">
                  <a:pos x="3917" y="156"/>
                </a:cxn>
                <a:cxn ang="0">
                  <a:pos x="3422" y="353"/>
                </a:cxn>
                <a:cxn ang="0">
                  <a:pos x="3709" y="420"/>
                </a:cxn>
                <a:cxn ang="0">
                  <a:pos x="3537" y="188"/>
                </a:cxn>
                <a:cxn ang="0">
                  <a:pos x="3531" y="42"/>
                </a:cxn>
                <a:cxn ang="0">
                  <a:pos x="3739" y="119"/>
                </a:cxn>
                <a:cxn ang="0">
                  <a:pos x="3460" y="45"/>
                </a:cxn>
                <a:cxn ang="0">
                  <a:pos x="3625" y="251"/>
                </a:cxn>
                <a:cxn ang="0">
                  <a:pos x="3647" y="409"/>
                </a:cxn>
                <a:cxn ang="0">
                  <a:pos x="3144" y="36"/>
                </a:cxn>
                <a:cxn ang="0">
                  <a:pos x="3199" y="445"/>
                </a:cxn>
                <a:cxn ang="0">
                  <a:pos x="2795" y="249"/>
                </a:cxn>
                <a:cxn ang="0">
                  <a:pos x="2956" y="180"/>
                </a:cxn>
                <a:cxn ang="0">
                  <a:pos x="2926" y="123"/>
                </a:cxn>
                <a:cxn ang="0">
                  <a:pos x="2706" y="296"/>
                </a:cxn>
                <a:cxn ang="0">
                  <a:pos x="2469" y="161"/>
                </a:cxn>
                <a:cxn ang="0">
                  <a:pos x="2533" y="448"/>
                </a:cxn>
                <a:cxn ang="0">
                  <a:pos x="2654" y="373"/>
                </a:cxn>
                <a:cxn ang="0">
                  <a:pos x="2475" y="350"/>
                </a:cxn>
                <a:cxn ang="0">
                  <a:pos x="2568" y="152"/>
                </a:cxn>
                <a:cxn ang="0">
                  <a:pos x="1978" y="233"/>
                </a:cxn>
                <a:cxn ang="0">
                  <a:pos x="2127" y="187"/>
                </a:cxn>
                <a:cxn ang="0">
                  <a:pos x="2258" y="152"/>
                </a:cxn>
                <a:cxn ang="0">
                  <a:pos x="2363" y="183"/>
                </a:cxn>
                <a:cxn ang="0">
                  <a:pos x="2170" y="174"/>
                </a:cxn>
                <a:cxn ang="0">
                  <a:pos x="2014" y="137"/>
                </a:cxn>
                <a:cxn ang="0">
                  <a:pos x="1681" y="558"/>
                </a:cxn>
                <a:cxn ang="0">
                  <a:pos x="1388" y="134"/>
                </a:cxn>
                <a:cxn ang="0">
                  <a:pos x="1374" y="431"/>
                </a:cxn>
                <a:cxn ang="0">
                  <a:pos x="1597" y="253"/>
                </a:cxn>
                <a:cxn ang="0">
                  <a:pos x="1533" y="195"/>
                </a:cxn>
                <a:cxn ang="0">
                  <a:pos x="1465" y="419"/>
                </a:cxn>
                <a:cxn ang="0">
                  <a:pos x="1357" y="215"/>
                </a:cxn>
                <a:cxn ang="0">
                  <a:pos x="1091" y="367"/>
                </a:cxn>
                <a:cxn ang="0">
                  <a:pos x="898" y="310"/>
                </a:cxn>
                <a:cxn ang="0">
                  <a:pos x="1062" y="171"/>
                </a:cxn>
                <a:cxn ang="0">
                  <a:pos x="941" y="434"/>
                </a:cxn>
                <a:cxn ang="0">
                  <a:pos x="1146" y="303"/>
                </a:cxn>
                <a:cxn ang="0">
                  <a:pos x="953" y="131"/>
                </a:cxn>
                <a:cxn ang="0">
                  <a:pos x="403" y="203"/>
                </a:cxn>
                <a:cxn ang="0">
                  <a:pos x="549" y="215"/>
                </a:cxn>
                <a:cxn ang="0">
                  <a:pos x="701" y="156"/>
                </a:cxn>
                <a:cxn ang="0">
                  <a:pos x="766" y="156"/>
                </a:cxn>
                <a:cxn ang="0">
                  <a:pos x="577" y="168"/>
                </a:cxn>
                <a:cxn ang="0">
                  <a:pos x="413" y="151"/>
                </a:cxn>
              </a:cxnLst>
              <a:rect l="0" t="0" r="r" b="b"/>
              <a:pathLst>
                <a:path w="5291" h="558">
                  <a:moveTo>
                    <a:pt x="5290" y="296"/>
                  </a:moveTo>
                  <a:lnTo>
                    <a:pt x="5291" y="280"/>
                  </a:lnTo>
                  <a:lnTo>
                    <a:pt x="5290" y="264"/>
                  </a:lnTo>
                  <a:lnTo>
                    <a:pt x="5288" y="247"/>
                  </a:lnTo>
                  <a:lnTo>
                    <a:pt x="5285" y="232"/>
                  </a:lnTo>
                  <a:lnTo>
                    <a:pt x="5281" y="217"/>
                  </a:lnTo>
                  <a:lnTo>
                    <a:pt x="5275" y="202"/>
                  </a:lnTo>
                  <a:lnTo>
                    <a:pt x="5269" y="188"/>
                  </a:lnTo>
                  <a:lnTo>
                    <a:pt x="5261" y="175"/>
                  </a:lnTo>
                  <a:lnTo>
                    <a:pt x="5251" y="163"/>
                  </a:lnTo>
                  <a:lnTo>
                    <a:pt x="5242" y="153"/>
                  </a:lnTo>
                  <a:lnTo>
                    <a:pt x="5230" y="144"/>
                  </a:lnTo>
                  <a:lnTo>
                    <a:pt x="5217" y="136"/>
                  </a:lnTo>
                  <a:lnTo>
                    <a:pt x="5203" y="130"/>
                  </a:lnTo>
                  <a:lnTo>
                    <a:pt x="5188" y="124"/>
                  </a:lnTo>
                  <a:lnTo>
                    <a:pt x="5171" y="121"/>
                  </a:lnTo>
                  <a:lnTo>
                    <a:pt x="5153" y="121"/>
                  </a:lnTo>
                  <a:lnTo>
                    <a:pt x="5135" y="121"/>
                  </a:lnTo>
                  <a:lnTo>
                    <a:pt x="5119" y="124"/>
                  </a:lnTo>
                  <a:lnTo>
                    <a:pt x="5103" y="129"/>
                  </a:lnTo>
                  <a:lnTo>
                    <a:pt x="5089" y="135"/>
                  </a:lnTo>
                  <a:lnTo>
                    <a:pt x="5076" y="143"/>
                  </a:lnTo>
                  <a:lnTo>
                    <a:pt x="5065" y="151"/>
                  </a:lnTo>
                  <a:lnTo>
                    <a:pt x="5054" y="161"/>
                  </a:lnTo>
                  <a:lnTo>
                    <a:pt x="5045" y="173"/>
                  </a:lnTo>
                  <a:lnTo>
                    <a:pt x="5038" y="185"/>
                  </a:lnTo>
                  <a:lnTo>
                    <a:pt x="5030" y="198"/>
                  </a:lnTo>
                  <a:lnTo>
                    <a:pt x="5025" y="211"/>
                  </a:lnTo>
                  <a:lnTo>
                    <a:pt x="5020" y="226"/>
                  </a:lnTo>
                  <a:lnTo>
                    <a:pt x="5016" y="240"/>
                  </a:lnTo>
                  <a:lnTo>
                    <a:pt x="5014" y="255"/>
                  </a:lnTo>
                  <a:lnTo>
                    <a:pt x="5013" y="271"/>
                  </a:lnTo>
                  <a:lnTo>
                    <a:pt x="5012" y="286"/>
                  </a:lnTo>
                  <a:lnTo>
                    <a:pt x="5013" y="303"/>
                  </a:lnTo>
                  <a:lnTo>
                    <a:pt x="5014" y="319"/>
                  </a:lnTo>
                  <a:lnTo>
                    <a:pt x="5016" y="335"/>
                  </a:lnTo>
                  <a:lnTo>
                    <a:pt x="5020" y="350"/>
                  </a:lnTo>
                  <a:lnTo>
                    <a:pt x="5025" y="364"/>
                  </a:lnTo>
                  <a:lnTo>
                    <a:pt x="5030" y="378"/>
                  </a:lnTo>
                  <a:lnTo>
                    <a:pt x="5038" y="391"/>
                  </a:lnTo>
                  <a:lnTo>
                    <a:pt x="5045" y="402"/>
                  </a:lnTo>
                  <a:lnTo>
                    <a:pt x="5054" y="413"/>
                  </a:lnTo>
                  <a:lnTo>
                    <a:pt x="5065" y="422"/>
                  </a:lnTo>
                  <a:lnTo>
                    <a:pt x="5076" y="431"/>
                  </a:lnTo>
                  <a:lnTo>
                    <a:pt x="5089" y="439"/>
                  </a:lnTo>
                  <a:lnTo>
                    <a:pt x="5103" y="444"/>
                  </a:lnTo>
                  <a:lnTo>
                    <a:pt x="5119" y="448"/>
                  </a:lnTo>
                  <a:lnTo>
                    <a:pt x="5135" y="450"/>
                  </a:lnTo>
                  <a:lnTo>
                    <a:pt x="5153" y="452"/>
                  </a:lnTo>
                  <a:lnTo>
                    <a:pt x="5167" y="452"/>
                  </a:lnTo>
                  <a:lnTo>
                    <a:pt x="5181" y="449"/>
                  </a:lnTo>
                  <a:lnTo>
                    <a:pt x="5194" y="447"/>
                  </a:lnTo>
                  <a:lnTo>
                    <a:pt x="5206" y="444"/>
                  </a:lnTo>
                  <a:lnTo>
                    <a:pt x="5217" y="440"/>
                  </a:lnTo>
                  <a:lnTo>
                    <a:pt x="5227" y="435"/>
                  </a:lnTo>
                  <a:lnTo>
                    <a:pt x="5236" y="429"/>
                  </a:lnTo>
                  <a:lnTo>
                    <a:pt x="5245" y="422"/>
                  </a:lnTo>
                  <a:lnTo>
                    <a:pt x="5252" y="415"/>
                  </a:lnTo>
                  <a:lnTo>
                    <a:pt x="5260" y="406"/>
                  </a:lnTo>
                  <a:lnTo>
                    <a:pt x="5267" y="398"/>
                  </a:lnTo>
                  <a:lnTo>
                    <a:pt x="5273" y="387"/>
                  </a:lnTo>
                  <a:lnTo>
                    <a:pt x="5277" y="376"/>
                  </a:lnTo>
                  <a:lnTo>
                    <a:pt x="5283" y="365"/>
                  </a:lnTo>
                  <a:lnTo>
                    <a:pt x="5286" y="352"/>
                  </a:lnTo>
                  <a:lnTo>
                    <a:pt x="5289" y="339"/>
                  </a:lnTo>
                  <a:lnTo>
                    <a:pt x="5251" y="339"/>
                  </a:lnTo>
                  <a:lnTo>
                    <a:pt x="5249" y="348"/>
                  </a:lnTo>
                  <a:lnTo>
                    <a:pt x="5246" y="357"/>
                  </a:lnTo>
                  <a:lnTo>
                    <a:pt x="5243" y="365"/>
                  </a:lnTo>
                  <a:lnTo>
                    <a:pt x="5238" y="373"/>
                  </a:lnTo>
                  <a:lnTo>
                    <a:pt x="5234" y="379"/>
                  </a:lnTo>
                  <a:lnTo>
                    <a:pt x="5230" y="386"/>
                  </a:lnTo>
                  <a:lnTo>
                    <a:pt x="5224" y="392"/>
                  </a:lnTo>
                  <a:lnTo>
                    <a:pt x="5219" y="398"/>
                  </a:lnTo>
                  <a:lnTo>
                    <a:pt x="5213" y="403"/>
                  </a:lnTo>
                  <a:lnTo>
                    <a:pt x="5206" y="407"/>
                  </a:lnTo>
                  <a:lnTo>
                    <a:pt x="5198" y="411"/>
                  </a:lnTo>
                  <a:lnTo>
                    <a:pt x="5190" y="414"/>
                  </a:lnTo>
                  <a:lnTo>
                    <a:pt x="5182" y="416"/>
                  </a:lnTo>
                  <a:lnTo>
                    <a:pt x="5173" y="418"/>
                  </a:lnTo>
                  <a:lnTo>
                    <a:pt x="5163" y="419"/>
                  </a:lnTo>
                  <a:lnTo>
                    <a:pt x="5153" y="420"/>
                  </a:lnTo>
                  <a:lnTo>
                    <a:pt x="5140" y="419"/>
                  </a:lnTo>
                  <a:lnTo>
                    <a:pt x="5128" y="417"/>
                  </a:lnTo>
                  <a:lnTo>
                    <a:pt x="5116" y="413"/>
                  </a:lnTo>
                  <a:lnTo>
                    <a:pt x="5107" y="408"/>
                  </a:lnTo>
                  <a:lnTo>
                    <a:pt x="5097" y="402"/>
                  </a:lnTo>
                  <a:lnTo>
                    <a:pt x="5088" y="395"/>
                  </a:lnTo>
                  <a:lnTo>
                    <a:pt x="5081" y="388"/>
                  </a:lnTo>
                  <a:lnTo>
                    <a:pt x="5074" y="379"/>
                  </a:lnTo>
                  <a:lnTo>
                    <a:pt x="5069" y="369"/>
                  </a:lnTo>
                  <a:lnTo>
                    <a:pt x="5063" y="360"/>
                  </a:lnTo>
                  <a:lnTo>
                    <a:pt x="5059" y="350"/>
                  </a:lnTo>
                  <a:lnTo>
                    <a:pt x="5056" y="339"/>
                  </a:lnTo>
                  <a:lnTo>
                    <a:pt x="5053" y="328"/>
                  </a:lnTo>
                  <a:lnTo>
                    <a:pt x="5052" y="318"/>
                  </a:lnTo>
                  <a:lnTo>
                    <a:pt x="5051" y="307"/>
                  </a:lnTo>
                  <a:lnTo>
                    <a:pt x="5049" y="296"/>
                  </a:lnTo>
                  <a:lnTo>
                    <a:pt x="5290" y="296"/>
                  </a:lnTo>
                  <a:close/>
                  <a:moveTo>
                    <a:pt x="5049" y="265"/>
                  </a:moveTo>
                  <a:lnTo>
                    <a:pt x="5052" y="254"/>
                  </a:lnTo>
                  <a:lnTo>
                    <a:pt x="5054" y="243"/>
                  </a:lnTo>
                  <a:lnTo>
                    <a:pt x="5057" y="233"/>
                  </a:lnTo>
                  <a:lnTo>
                    <a:pt x="5060" y="223"/>
                  </a:lnTo>
                  <a:lnTo>
                    <a:pt x="5065" y="213"/>
                  </a:lnTo>
                  <a:lnTo>
                    <a:pt x="5069" y="204"/>
                  </a:lnTo>
                  <a:lnTo>
                    <a:pt x="5074" y="196"/>
                  </a:lnTo>
                  <a:lnTo>
                    <a:pt x="5081" y="187"/>
                  </a:lnTo>
                  <a:lnTo>
                    <a:pt x="5087" y="179"/>
                  </a:lnTo>
                  <a:lnTo>
                    <a:pt x="5095" y="173"/>
                  </a:lnTo>
                  <a:lnTo>
                    <a:pt x="5102" y="168"/>
                  </a:lnTo>
                  <a:lnTo>
                    <a:pt x="5111" y="162"/>
                  </a:lnTo>
                  <a:lnTo>
                    <a:pt x="5121" y="158"/>
                  </a:lnTo>
                  <a:lnTo>
                    <a:pt x="5130" y="156"/>
                  </a:lnTo>
                  <a:lnTo>
                    <a:pt x="5141" y="153"/>
                  </a:lnTo>
                  <a:lnTo>
                    <a:pt x="5153" y="152"/>
                  </a:lnTo>
                  <a:lnTo>
                    <a:pt x="5164" y="153"/>
                  </a:lnTo>
                  <a:lnTo>
                    <a:pt x="5175" y="156"/>
                  </a:lnTo>
                  <a:lnTo>
                    <a:pt x="5184" y="158"/>
                  </a:lnTo>
                  <a:lnTo>
                    <a:pt x="5194" y="162"/>
                  </a:lnTo>
                  <a:lnTo>
                    <a:pt x="5203" y="168"/>
                  </a:lnTo>
                  <a:lnTo>
                    <a:pt x="5211" y="173"/>
                  </a:lnTo>
                  <a:lnTo>
                    <a:pt x="5218" y="179"/>
                  </a:lnTo>
                  <a:lnTo>
                    <a:pt x="5225" y="187"/>
                  </a:lnTo>
                  <a:lnTo>
                    <a:pt x="5231" y="195"/>
                  </a:lnTo>
                  <a:lnTo>
                    <a:pt x="5236" y="203"/>
                  </a:lnTo>
                  <a:lnTo>
                    <a:pt x="5241" y="213"/>
                  </a:lnTo>
                  <a:lnTo>
                    <a:pt x="5245" y="223"/>
                  </a:lnTo>
                  <a:lnTo>
                    <a:pt x="5248" y="232"/>
                  </a:lnTo>
                  <a:lnTo>
                    <a:pt x="5250" y="243"/>
                  </a:lnTo>
                  <a:lnTo>
                    <a:pt x="5251" y="254"/>
                  </a:lnTo>
                  <a:lnTo>
                    <a:pt x="5252" y="265"/>
                  </a:lnTo>
                  <a:lnTo>
                    <a:pt x="5049" y="265"/>
                  </a:lnTo>
                  <a:close/>
                  <a:moveTo>
                    <a:pt x="4972" y="228"/>
                  </a:moveTo>
                  <a:lnTo>
                    <a:pt x="4970" y="215"/>
                  </a:lnTo>
                  <a:lnTo>
                    <a:pt x="4966" y="202"/>
                  </a:lnTo>
                  <a:lnTo>
                    <a:pt x="4962" y="191"/>
                  </a:lnTo>
                  <a:lnTo>
                    <a:pt x="4958" y="180"/>
                  </a:lnTo>
                  <a:lnTo>
                    <a:pt x="4952" y="171"/>
                  </a:lnTo>
                  <a:lnTo>
                    <a:pt x="4946" y="162"/>
                  </a:lnTo>
                  <a:lnTo>
                    <a:pt x="4938" y="155"/>
                  </a:lnTo>
                  <a:lnTo>
                    <a:pt x="4931" y="147"/>
                  </a:lnTo>
                  <a:lnTo>
                    <a:pt x="4922" y="141"/>
                  </a:lnTo>
                  <a:lnTo>
                    <a:pt x="4912" y="135"/>
                  </a:lnTo>
                  <a:lnTo>
                    <a:pt x="4903" y="131"/>
                  </a:lnTo>
                  <a:lnTo>
                    <a:pt x="4892" y="128"/>
                  </a:lnTo>
                  <a:lnTo>
                    <a:pt x="4881" y="124"/>
                  </a:lnTo>
                  <a:lnTo>
                    <a:pt x="4869" y="122"/>
                  </a:lnTo>
                  <a:lnTo>
                    <a:pt x="4857" y="121"/>
                  </a:lnTo>
                  <a:lnTo>
                    <a:pt x="4845" y="121"/>
                  </a:lnTo>
                  <a:lnTo>
                    <a:pt x="4828" y="121"/>
                  </a:lnTo>
                  <a:lnTo>
                    <a:pt x="4811" y="124"/>
                  </a:lnTo>
                  <a:lnTo>
                    <a:pt x="4796" y="129"/>
                  </a:lnTo>
                  <a:lnTo>
                    <a:pt x="4782" y="134"/>
                  </a:lnTo>
                  <a:lnTo>
                    <a:pt x="4769" y="141"/>
                  </a:lnTo>
                  <a:lnTo>
                    <a:pt x="4756" y="149"/>
                  </a:lnTo>
                  <a:lnTo>
                    <a:pt x="4745" y="159"/>
                  </a:lnTo>
                  <a:lnTo>
                    <a:pt x="4735" y="170"/>
                  </a:lnTo>
                  <a:lnTo>
                    <a:pt x="4727" y="182"/>
                  </a:lnTo>
                  <a:lnTo>
                    <a:pt x="4719" y="195"/>
                  </a:lnTo>
                  <a:lnTo>
                    <a:pt x="4712" y="207"/>
                  </a:lnTo>
                  <a:lnTo>
                    <a:pt x="4707" y="223"/>
                  </a:lnTo>
                  <a:lnTo>
                    <a:pt x="4703" y="238"/>
                  </a:lnTo>
                  <a:lnTo>
                    <a:pt x="4700" y="253"/>
                  </a:lnTo>
                  <a:lnTo>
                    <a:pt x="4697" y="269"/>
                  </a:lnTo>
                  <a:lnTo>
                    <a:pt x="4697" y="286"/>
                  </a:lnTo>
                  <a:lnTo>
                    <a:pt x="4697" y="303"/>
                  </a:lnTo>
                  <a:lnTo>
                    <a:pt x="4700" y="319"/>
                  </a:lnTo>
                  <a:lnTo>
                    <a:pt x="4703" y="335"/>
                  </a:lnTo>
                  <a:lnTo>
                    <a:pt x="4707" y="350"/>
                  </a:lnTo>
                  <a:lnTo>
                    <a:pt x="4712" y="364"/>
                  </a:lnTo>
                  <a:lnTo>
                    <a:pt x="4719" y="378"/>
                  </a:lnTo>
                  <a:lnTo>
                    <a:pt x="4727" y="391"/>
                  </a:lnTo>
                  <a:lnTo>
                    <a:pt x="4735" y="403"/>
                  </a:lnTo>
                  <a:lnTo>
                    <a:pt x="4745" y="414"/>
                  </a:lnTo>
                  <a:lnTo>
                    <a:pt x="4756" y="423"/>
                  </a:lnTo>
                  <a:lnTo>
                    <a:pt x="4769" y="431"/>
                  </a:lnTo>
                  <a:lnTo>
                    <a:pt x="4782" y="439"/>
                  </a:lnTo>
                  <a:lnTo>
                    <a:pt x="4796" y="444"/>
                  </a:lnTo>
                  <a:lnTo>
                    <a:pt x="4811" y="448"/>
                  </a:lnTo>
                  <a:lnTo>
                    <a:pt x="4828" y="450"/>
                  </a:lnTo>
                  <a:lnTo>
                    <a:pt x="4845" y="452"/>
                  </a:lnTo>
                  <a:lnTo>
                    <a:pt x="4858" y="452"/>
                  </a:lnTo>
                  <a:lnTo>
                    <a:pt x="4870" y="449"/>
                  </a:lnTo>
                  <a:lnTo>
                    <a:pt x="4882" y="447"/>
                  </a:lnTo>
                  <a:lnTo>
                    <a:pt x="4893" y="444"/>
                  </a:lnTo>
                  <a:lnTo>
                    <a:pt x="4904" y="439"/>
                  </a:lnTo>
                  <a:lnTo>
                    <a:pt x="4914" y="433"/>
                  </a:lnTo>
                  <a:lnTo>
                    <a:pt x="4923" y="427"/>
                  </a:lnTo>
                  <a:lnTo>
                    <a:pt x="4932" y="419"/>
                  </a:lnTo>
                  <a:lnTo>
                    <a:pt x="4940" y="412"/>
                  </a:lnTo>
                  <a:lnTo>
                    <a:pt x="4947" y="402"/>
                  </a:lnTo>
                  <a:lnTo>
                    <a:pt x="4953" y="392"/>
                  </a:lnTo>
                  <a:lnTo>
                    <a:pt x="4960" y="381"/>
                  </a:lnTo>
                  <a:lnTo>
                    <a:pt x="4964" y="369"/>
                  </a:lnTo>
                  <a:lnTo>
                    <a:pt x="4968" y="358"/>
                  </a:lnTo>
                  <a:lnTo>
                    <a:pt x="4972" y="345"/>
                  </a:lnTo>
                  <a:lnTo>
                    <a:pt x="4974" y="331"/>
                  </a:lnTo>
                  <a:lnTo>
                    <a:pt x="4936" y="331"/>
                  </a:lnTo>
                  <a:lnTo>
                    <a:pt x="4935" y="340"/>
                  </a:lnTo>
                  <a:lnTo>
                    <a:pt x="4933" y="349"/>
                  </a:lnTo>
                  <a:lnTo>
                    <a:pt x="4930" y="358"/>
                  </a:lnTo>
                  <a:lnTo>
                    <a:pt x="4926" y="366"/>
                  </a:lnTo>
                  <a:lnTo>
                    <a:pt x="4922" y="374"/>
                  </a:lnTo>
                  <a:lnTo>
                    <a:pt x="4918" y="381"/>
                  </a:lnTo>
                  <a:lnTo>
                    <a:pt x="4912" y="388"/>
                  </a:lnTo>
                  <a:lnTo>
                    <a:pt x="4906" y="394"/>
                  </a:lnTo>
                  <a:lnTo>
                    <a:pt x="4899" y="400"/>
                  </a:lnTo>
                  <a:lnTo>
                    <a:pt x="4893" y="405"/>
                  </a:lnTo>
                  <a:lnTo>
                    <a:pt x="4885" y="409"/>
                  </a:lnTo>
                  <a:lnTo>
                    <a:pt x="4878" y="413"/>
                  </a:lnTo>
                  <a:lnTo>
                    <a:pt x="4870" y="416"/>
                  </a:lnTo>
                  <a:lnTo>
                    <a:pt x="4862" y="418"/>
                  </a:lnTo>
                  <a:lnTo>
                    <a:pt x="4854" y="419"/>
                  </a:lnTo>
                  <a:lnTo>
                    <a:pt x="4845" y="420"/>
                  </a:lnTo>
                  <a:lnTo>
                    <a:pt x="4831" y="419"/>
                  </a:lnTo>
                  <a:lnTo>
                    <a:pt x="4819" y="417"/>
                  </a:lnTo>
                  <a:lnTo>
                    <a:pt x="4808" y="413"/>
                  </a:lnTo>
                  <a:lnTo>
                    <a:pt x="4797" y="408"/>
                  </a:lnTo>
                  <a:lnTo>
                    <a:pt x="4787" y="402"/>
                  </a:lnTo>
                  <a:lnTo>
                    <a:pt x="4778" y="395"/>
                  </a:lnTo>
                  <a:lnTo>
                    <a:pt x="4770" y="387"/>
                  </a:lnTo>
                  <a:lnTo>
                    <a:pt x="4762" y="378"/>
                  </a:lnTo>
                  <a:lnTo>
                    <a:pt x="4756" y="368"/>
                  </a:lnTo>
                  <a:lnTo>
                    <a:pt x="4750" y="358"/>
                  </a:lnTo>
                  <a:lnTo>
                    <a:pt x="4746" y="347"/>
                  </a:lnTo>
                  <a:lnTo>
                    <a:pt x="4742" y="335"/>
                  </a:lnTo>
                  <a:lnTo>
                    <a:pt x="4739" y="323"/>
                  </a:lnTo>
                  <a:lnTo>
                    <a:pt x="4737" y="311"/>
                  </a:lnTo>
                  <a:lnTo>
                    <a:pt x="4735" y="298"/>
                  </a:lnTo>
                  <a:lnTo>
                    <a:pt x="4735" y="286"/>
                  </a:lnTo>
                  <a:lnTo>
                    <a:pt x="4735" y="273"/>
                  </a:lnTo>
                  <a:lnTo>
                    <a:pt x="4737" y="261"/>
                  </a:lnTo>
                  <a:lnTo>
                    <a:pt x="4739" y="250"/>
                  </a:lnTo>
                  <a:lnTo>
                    <a:pt x="4742" y="238"/>
                  </a:lnTo>
                  <a:lnTo>
                    <a:pt x="4746" y="226"/>
                  </a:lnTo>
                  <a:lnTo>
                    <a:pt x="4750" y="215"/>
                  </a:lnTo>
                  <a:lnTo>
                    <a:pt x="4756" y="204"/>
                  </a:lnTo>
                  <a:lnTo>
                    <a:pt x="4762" y="195"/>
                  </a:lnTo>
                  <a:lnTo>
                    <a:pt x="4770" y="186"/>
                  </a:lnTo>
                  <a:lnTo>
                    <a:pt x="4778" y="177"/>
                  </a:lnTo>
                  <a:lnTo>
                    <a:pt x="4787" y="171"/>
                  </a:lnTo>
                  <a:lnTo>
                    <a:pt x="4797" y="164"/>
                  </a:lnTo>
                  <a:lnTo>
                    <a:pt x="4808" y="159"/>
                  </a:lnTo>
                  <a:lnTo>
                    <a:pt x="4819" y="156"/>
                  </a:lnTo>
                  <a:lnTo>
                    <a:pt x="4831" y="153"/>
                  </a:lnTo>
                  <a:lnTo>
                    <a:pt x="4845" y="152"/>
                  </a:lnTo>
                  <a:lnTo>
                    <a:pt x="4854" y="153"/>
                  </a:lnTo>
                  <a:lnTo>
                    <a:pt x="4863" y="153"/>
                  </a:lnTo>
                  <a:lnTo>
                    <a:pt x="4871" y="156"/>
                  </a:lnTo>
                  <a:lnTo>
                    <a:pt x="4879" y="158"/>
                  </a:lnTo>
                  <a:lnTo>
                    <a:pt x="4885" y="161"/>
                  </a:lnTo>
                  <a:lnTo>
                    <a:pt x="4893" y="164"/>
                  </a:lnTo>
                  <a:lnTo>
                    <a:pt x="4898" y="169"/>
                  </a:lnTo>
                  <a:lnTo>
                    <a:pt x="4904" y="173"/>
                  </a:lnTo>
                  <a:lnTo>
                    <a:pt x="4909" y="178"/>
                  </a:lnTo>
                  <a:lnTo>
                    <a:pt x="4914" y="184"/>
                  </a:lnTo>
                  <a:lnTo>
                    <a:pt x="4919" y="190"/>
                  </a:lnTo>
                  <a:lnTo>
                    <a:pt x="4922" y="197"/>
                  </a:lnTo>
                  <a:lnTo>
                    <a:pt x="4925" y="203"/>
                  </a:lnTo>
                  <a:lnTo>
                    <a:pt x="4928" y="212"/>
                  </a:lnTo>
                  <a:lnTo>
                    <a:pt x="4932" y="219"/>
                  </a:lnTo>
                  <a:lnTo>
                    <a:pt x="4934" y="228"/>
                  </a:lnTo>
                  <a:lnTo>
                    <a:pt x="4972" y="228"/>
                  </a:lnTo>
                  <a:close/>
                  <a:moveTo>
                    <a:pt x="4601" y="443"/>
                  </a:moveTo>
                  <a:lnTo>
                    <a:pt x="4639" y="443"/>
                  </a:lnTo>
                  <a:lnTo>
                    <a:pt x="4639" y="130"/>
                  </a:lnTo>
                  <a:lnTo>
                    <a:pt x="4601" y="130"/>
                  </a:lnTo>
                  <a:lnTo>
                    <a:pt x="4601" y="443"/>
                  </a:lnTo>
                  <a:close/>
                  <a:moveTo>
                    <a:pt x="4601" y="70"/>
                  </a:moveTo>
                  <a:lnTo>
                    <a:pt x="4639" y="70"/>
                  </a:lnTo>
                  <a:lnTo>
                    <a:pt x="4639" y="10"/>
                  </a:lnTo>
                  <a:lnTo>
                    <a:pt x="4601" y="10"/>
                  </a:lnTo>
                  <a:lnTo>
                    <a:pt x="4601" y="70"/>
                  </a:lnTo>
                  <a:close/>
                  <a:moveTo>
                    <a:pt x="4405" y="443"/>
                  </a:moveTo>
                  <a:lnTo>
                    <a:pt x="4446" y="443"/>
                  </a:lnTo>
                  <a:lnTo>
                    <a:pt x="4562" y="130"/>
                  </a:lnTo>
                  <a:lnTo>
                    <a:pt x="4523" y="130"/>
                  </a:lnTo>
                  <a:lnTo>
                    <a:pt x="4426" y="404"/>
                  </a:lnTo>
                  <a:lnTo>
                    <a:pt x="4425" y="404"/>
                  </a:lnTo>
                  <a:lnTo>
                    <a:pt x="4327" y="130"/>
                  </a:lnTo>
                  <a:lnTo>
                    <a:pt x="4285" y="130"/>
                  </a:lnTo>
                  <a:lnTo>
                    <a:pt x="4405" y="443"/>
                  </a:lnTo>
                  <a:close/>
                  <a:moveTo>
                    <a:pt x="4128" y="443"/>
                  </a:moveTo>
                  <a:lnTo>
                    <a:pt x="4167" y="443"/>
                  </a:lnTo>
                  <a:lnTo>
                    <a:pt x="4167" y="276"/>
                  </a:lnTo>
                  <a:lnTo>
                    <a:pt x="4167" y="264"/>
                  </a:lnTo>
                  <a:lnTo>
                    <a:pt x="4169" y="252"/>
                  </a:lnTo>
                  <a:lnTo>
                    <a:pt x="4171" y="241"/>
                  </a:lnTo>
                  <a:lnTo>
                    <a:pt x="4175" y="230"/>
                  </a:lnTo>
                  <a:lnTo>
                    <a:pt x="4180" y="220"/>
                  </a:lnTo>
                  <a:lnTo>
                    <a:pt x="4185" y="211"/>
                  </a:lnTo>
                  <a:lnTo>
                    <a:pt x="4192" y="202"/>
                  </a:lnTo>
                  <a:lnTo>
                    <a:pt x="4198" y="195"/>
                  </a:lnTo>
                  <a:lnTo>
                    <a:pt x="4207" y="187"/>
                  </a:lnTo>
                  <a:lnTo>
                    <a:pt x="4216" y="180"/>
                  </a:lnTo>
                  <a:lnTo>
                    <a:pt x="4225" y="175"/>
                  </a:lnTo>
                  <a:lnTo>
                    <a:pt x="4236" y="171"/>
                  </a:lnTo>
                  <a:lnTo>
                    <a:pt x="4247" y="168"/>
                  </a:lnTo>
                  <a:lnTo>
                    <a:pt x="4258" y="165"/>
                  </a:lnTo>
                  <a:lnTo>
                    <a:pt x="4271" y="163"/>
                  </a:lnTo>
                  <a:lnTo>
                    <a:pt x="4283" y="163"/>
                  </a:lnTo>
                  <a:lnTo>
                    <a:pt x="4283" y="125"/>
                  </a:lnTo>
                  <a:lnTo>
                    <a:pt x="4273" y="125"/>
                  </a:lnTo>
                  <a:lnTo>
                    <a:pt x="4262" y="126"/>
                  </a:lnTo>
                  <a:lnTo>
                    <a:pt x="4252" y="128"/>
                  </a:lnTo>
                  <a:lnTo>
                    <a:pt x="4244" y="130"/>
                  </a:lnTo>
                  <a:lnTo>
                    <a:pt x="4234" y="132"/>
                  </a:lnTo>
                  <a:lnTo>
                    <a:pt x="4226" y="135"/>
                  </a:lnTo>
                  <a:lnTo>
                    <a:pt x="4218" y="139"/>
                  </a:lnTo>
                  <a:lnTo>
                    <a:pt x="4210" y="144"/>
                  </a:lnTo>
                  <a:lnTo>
                    <a:pt x="4203" y="149"/>
                  </a:lnTo>
                  <a:lnTo>
                    <a:pt x="4196" y="156"/>
                  </a:lnTo>
                  <a:lnTo>
                    <a:pt x="4190" y="162"/>
                  </a:lnTo>
                  <a:lnTo>
                    <a:pt x="4183" y="169"/>
                  </a:lnTo>
                  <a:lnTo>
                    <a:pt x="4178" y="177"/>
                  </a:lnTo>
                  <a:lnTo>
                    <a:pt x="4174" y="185"/>
                  </a:lnTo>
                  <a:lnTo>
                    <a:pt x="4169" y="193"/>
                  </a:lnTo>
                  <a:lnTo>
                    <a:pt x="4165" y="203"/>
                  </a:lnTo>
                  <a:lnTo>
                    <a:pt x="4164" y="203"/>
                  </a:lnTo>
                  <a:lnTo>
                    <a:pt x="4164" y="130"/>
                  </a:lnTo>
                  <a:lnTo>
                    <a:pt x="4128" y="130"/>
                  </a:lnTo>
                  <a:lnTo>
                    <a:pt x="4128" y="443"/>
                  </a:lnTo>
                  <a:close/>
                  <a:moveTo>
                    <a:pt x="4076" y="296"/>
                  </a:moveTo>
                  <a:lnTo>
                    <a:pt x="4077" y="280"/>
                  </a:lnTo>
                  <a:lnTo>
                    <a:pt x="4076" y="264"/>
                  </a:lnTo>
                  <a:lnTo>
                    <a:pt x="4074" y="247"/>
                  </a:lnTo>
                  <a:lnTo>
                    <a:pt x="4071" y="232"/>
                  </a:lnTo>
                  <a:lnTo>
                    <a:pt x="4067" y="217"/>
                  </a:lnTo>
                  <a:lnTo>
                    <a:pt x="4061" y="202"/>
                  </a:lnTo>
                  <a:lnTo>
                    <a:pt x="4055" y="188"/>
                  </a:lnTo>
                  <a:lnTo>
                    <a:pt x="4047" y="175"/>
                  </a:lnTo>
                  <a:lnTo>
                    <a:pt x="4037" y="163"/>
                  </a:lnTo>
                  <a:lnTo>
                    <a:pt x="4028" y="153"/>
                  </a:lnTo>
                  <a:lnTo>
                    <a:pt x="4016" y="144"/>
                  </a:lnTo>
                  <a:lnTo>
                    <a:pt x="4003" y="136"/>
                  </a:lnTo>
                  <a:lnTo>
                    <a:pt x="3989" y="130"/>
                  </a:lnTo>
                  <a:lnTo>
                    <a:pt x="3974" y="124"/>
                  </a:lnTo>
                  <a:lnTo>
                    <a:pt x="3958" y="121"/>
                  </a:lnTo>
                  <a:lnTo>
                    <a:pt x="3939" y="121"/>
                  </a:lnTo>
                  <a:lnTo>
                    <a:pt x="3921" y="121"/>
                  </a:lnTo>
                  <a:lnTo>
                    <a:pt x="3905" y="124"/>
                  </a:lnTo>
                  <a:lnTo>
                    <a:pt x="3890" y="129"/>
                  </a:lnTo>
                  <a:lnTo>
                    <a:pt x="3875" y="135"/>
                  </a:lnTo>
                  <a:lnTo>
                    <a:pt x="3863" y="143"/>
                  </a:lnTo>
                  <a:lnTo>
                    <a:pt x="3851" y="151"/>
                  </a:lnTo>
                  <a:lnTo>
                    <a:pt x="3840" y="161"/>
                  </a:lnTo>
                  <a:lnTo>
                    <a:pt x="3831" y="173"/>
                  </a:lnTo>
                  <a:lnTo>
                    <a:pt x="3824" y="185"/>
                  </a:lnTo>
                  <a:lnTo>
                    <a:pt x="3816" y="198"/>
                  </a:lnTo>
                  <a:lnTo>
                    <a:pt x="3811" y="211"/>
                  </a:lnTo>
                  <a:lnTo>
                    <a:pt x="3806" y="226"/>
                  </a:lnTo>
                  <a:lnTo>
                    <a:pt x="3802" y="240"/>
                  </a:lnTo>
                  <a:lnTo>
                    <a:pt x="3800" y="255"/>
                  </a:lnTo>
                  <a:lnTo>
                    <a:pt x="3799" y="271"/>
                  </a:lnTo>
                  <a:lnTo>
                    <a:pt x="3798" y="286"/>
                  </a:lnTo>
                  <a:lnTo>
                    <a:pt x="3799" y="303"/>
                  </a:lnTo>
                  <a:lnTo>
                    <a:pt x="3800" y="319"/>
                  </a:lnTo>
                  <a:lnTo>
                    <a:pt x="3802" y="335"/>
                  </a:lnTo>
                  <a:lnTo>
                    <a:pt x="3806" y="350"/>
                  </a:lnTo>
                  <a:lnTo>
                    <a:pt x="3811" y="364"/>
                  </a:lnTo>
                  <a:lnTo>
                    <a:pt x="3816" y="378"/>
                  </a:lnTo>
                  <a:lnTo>
                    <a:pt x="3824" y="391"/>
                  </a:lnTo>
                  <a:lnTo>
                    <a:pt x="3831" y="402"/>
                  </a:lnTo>
                  <a:lnTo>
                    <a:pt x="3840" y="413"/>
                  </a:lnTo>
                  <a:lnTo>
                    <a:pt x="3851" y="422"/>
                  </a:lnTo>
                  <a:lnTo>
                    <a:pt x="3863" y="431"/>
                  </a:lnTo>
                  <a:lnTo>
                    <a:pt x="3875" y="439"/>
                  </a:lnTo>
                  <a:lnTo>
                    <a:pt x="3890" y="444"/>
                  </a:lnTo>
                  <a:lnTo>
                    <a:pt x="3905" y="448"/>
                  </a:lnTo>
                  <a:lnTo>
                    <a:pt x="3921" y="450"/>
                  </a:lnTo>
                  <a:lnTo>
                    <a:pt x="3939" y="452"/>
                  </a:lnTo>
                  <a:lnTo>
                    <a:pt x="3953" y="452"/>
                  </a:lnTo>
                  <a:lnTo>
                    <a:pt x="3967" y="449"/>
                  </a:lnTo>
                  <a:lnTo>
                    <a:pt x="3980" y="447"/>
                  </a:lnTo>
                  <a:lnTo>
                    <a:pt x="3992" y="444"/>
                  </a:lnTo>
                  <a:lnTo>
                    <a:pt x="4003" y="440"/>
                  </a:lnTo>
                  <a:lnTo>
                    <a:pt x="4013" y="435"/>
                  </a:lnTo>
                  <a:lnTo>
                    <a:pt x="4022" y="429"/>
                  </a:lnTo>
                  <a:lnTo>
                    <a:pt x="4031" y="422"/>
                  </a:lnTo>
                  <a:lnTo>
                    <a:pt x="4039" y="415"/>
                  </a:lnTo>
                  <a:lnTo>
                    <a:pt x="4046" y="406"/>
                  </a:lnTo>
                  <a:lnTo>
                    <a:pt x="4053" y="398"/>
                  </a:lnTo>
                  <a:lnTo>
                    <a:pt x="4059" y="387"/>
                  </a:lnTo>
                  <a:lnTo>
                    <a:pt x="4063" y="376"/>
                  </a:lnTo>
                  <a:lnTo>
                    <a:pt x="4069" y="365"/>
                  </a:lnTo>
                  <a:lnTo>
                    <a:pt x="4072" y="352"/>
                  </a:lnTo>
                  <a:lnTo>
                    <a:pt x="4075" y="339"/>
                  </a:lnTo>
                  <a:lnTo>
                    <a:pt x="4037" y="339"/>
                  </a:lnTo>
                  <a:lnTo>
                    <a:pt x="4035" y="348"/>
                  </a:lnTo>
                  <a:lnTo>
                    <a:pt x="4032" y="357"/>
                  </a:lnTo>
                  <a:lnTo>
                    <a:pt x="4029" y="365"/>
                  </a:lnTo>
                  <a:lnTo>
                    <a:pt x="4025" y="373"/>
                  </a:lnTo>
                  <a:lnTo>
                    <a:pt x="4020" y="379"/>
                  </a:lnTo>
                  <a:lnTo>
                    <a:pt x="4016" y="386"/>
                  </a:lnTo>
                  <a:lnTo>
                    <a:pt x="4010" y="392"/>
                  </a:lnTo>
                  <a:lnTo>
                    <a:pt x="4005" y="398"/>
                  </a:lnTo>
                  <a:lnTo>
                    <a:pt x="3999" y="403"/>
                  </a:lnTo>
                  <a:lnTo>
                    <a:pt x="3992" y="407"/>
                  </a:lnTo>
                  <a:lnTo>
                    <a:pt x="3985" y="411"/>
                  </a:lnTo>
                  <a:lnTo>
                    <a:pt x="3976" y="414"/>
                  </a:lnTo>
                  <a:lnTo>
                    <a:pt x="3968" y="416"/>
                  </a:lnTo>
                  <a:lnTo>
                    <a:pt x="3959" y="418"/>
                  </a:lnTo>
                  <a:lnTo>
                    <a:pt x="3949" y="419"/>
                  </a:lnTo>
                  <a:lnTo>
                    <a:pt x="3939" y="420"/>
                  </a:lnTo>
                  <a:lnTo>
                    <a:pt x="3926" y="419"/>
                  </a:lnTo>
                  <a:lnTo>
                    <a:pt x="3913" y="417"/>
                  </a:lnTo>
                  <a:lnTo>
                    <a:pt x="3902" y="413"/>
                  </a:lnTo>
                  <a:lnTo>
                    <a:pt x="3893" y="408"/>
                  </a:lnTo>
                  <a:lnTo>
                    <a:pt x="3883" y="402"/>
                  </a:lnTo>
                  <a:lnTo>
                    <a:pt x="3874" y="395"/>
                  </a:lnTo>
                  <a:lnTo>
                    <a:pt x="3867" y="388"/>
                  </a:lnTo>
                  <a:lnTo>
                    <a:pt x="3860" y="379"/>
                  </a:lnTo>
                  <a:lnTo>
                    <a:pt x="3855" y="369"/>
                  </a:lnTo>
                  <a:lnTo>
                    <a:pt x="3850" y="360"/>
                  </a:lnTo>
                  <a:lnTo>
                    <a:pt x="3845" y="350"/>
                  </a:lnTo>
                  <a:lnTo>
                    <a:pt x="3842" y="339"/>
                  </a:lnTo>
                  <a:lnTo>
                    <a:pt x="3839" y="328"/>
                  </a:lnTo>
                  <a:lnTo>
                    <a:pt x="3838" y="318"/>
                  </a:lnTo>
                  <a:lnTo>
                    <a:pt x="3837" y="307"/>
                  </a:lnTo>
                  <a:lnTo>
                    <a:pt x="3836" y="296"/>
                  </a:lnTo>
                  <a:lnTo>
                    <a:pt x="4076" y="296"/>
                  </a:lnTo>
                  <a:close/>
                  <a:moveTo>
                    <a:pt x="3836" y="265"/>
                  </a:moveTo>
                  <a:lnTo>
                    <a:pt x="3838" y="254"/>
                  </a:lnTo>
                  <a:lnTo>
                    <a:pt x="3840" y="243"/>
                  </a:lnTo>
                  <a:lnTo>
                    <a:pt x="3843" y="233"/>
                  </a:lnTo>
                  <a:lnTo>
                    <a:pt x="3846" y="223"/>
                  </a:lnTo>
                  <a:lnTo>
                    <a:pt x="3851" y="213"/>
                  </a:lnTo>
                  <a:lnTo>
                    <a:pt x="3855" y="204"/>
                  </a:lnTo>
                  <a:lnTo>
                    <a:pt x="3860" y="196"/>
                  </a:lnTo>
                  <a:lnTo>
                    <a:pt x="3867" y="187"/>
                  </a:lnTo>
                  <a:lnTo>
                    <a:pt x="3873" y="179"/>
                  </a:lnTo>
                  <a:lnTo>
                    <a:pt x="3881" y="173"/>
                  </a:lnTo>
                  <a:lnTo>
                    <a:pt x="3888" y="168"/>
                  </a:lnTo>
                  <a:lnTo>
                    <a:pt x="3897" y="162"/>
                  </a:lnTo>
                  <a:lnTo>
                    <a:pt x="3907" y="158"/>
                  </a:lnTo>
                  <a:lnTo>
                    <a:pt x="3917" y="156"/>
                  </a:lnTo>
                  <a:lnTo>
                    <a:pt x="3927" y="153"/>
                  </a:lnTo>
                  <a:lnTo>
                    <a:pt x="3939" y="152"/>
                  </a:lnTo>
                  <a:lnTo>
                    <a:pt x="3950" y="153"/>
                  </a:lnTo>
                  <a:lnTo>
                    <a:pt x="3961" y="156"/>
                  </a:lnTo>
                  <a:lnTo>
                    <a:pt x="3971" y="158"/>
                  </a:lnTo>
                  <a:lnTo>
                    <a:pt x="3980" y="162"/>
                  </a:lnTo>
                  <a:lnTo>
                    <a:pt x="3989" y="168"/>
                  </a:lnTo>
                  <a:lnTo>
                    <a:pt x="3998" y="173"/>
                  </a:lnTo>
                  <a:lnTo>
                    <a:pt x="4004" y="179"/>
                  </a:lnTo>
                  <a:lnTo>
                    <a:pt x="4012" y="187"/>
                  </a:lnTo>
                  <a:lnTo>
                    <a:pt x="4017" y="195"/>
                  </a:lnTo>
                  <a:lnTo>
                    <a:pt x="4022" y="203"/>
                  </a:lnTo>
                  <a:lnTo>
                    <a:pt x="4027" y="213"/>
                  </a:lnTo>
                  <a:lnTo>
                    <a:pt x="4031" y="223"/>
                  </a:lnTo>
                  <a:lnTo>
                    <a:pt x="4034" y="232"/>
                  </a:lnTo>
                  <a:lnTo>
                    <a:pt x="4036" y="243"/>
                  </a:lnTo>
                  <a:lnTo>
                    <a:pt x="4037" y="254"/>
                  </a:lnTo>
                  <a:lnTo>
                    <a:pt x="4039" y="265"/>
                  </a:lnTo>
                  <a:lnTo>
                    <a:pt x="3836" y="265"/>
                  </a:lnTo>
                  <a:close/>
                  <a:moveTo>
                    <a:pt x="3416" y="300"/>
                  </a:moveTo>
                  <a:lnTo>
                    <a:pt x="3416" y="320"/>
                  </a:lnTo>
                  <a:lnTo>
                    <a:pt x="3419" y="337"/>
                  </a:lnTo>
                  <a:lnTo>
                    <a:pt x="3422" y="353"/>
                  </a:lnTo>
                  <a:lnTo>
                    <a:pt x="3427" y="368"/>
                  </a:lnTo>
                  <a:lnTo>
                    <a:pt x="3434" y="382"/>
                  </a:lnTo>
                  <a:lnTo>
                    <a:pt x="3442" y="394"/>
                  </a:lnTo>
                  <a:lnTo>
                    <a:pt x="3452" y="406"/>
                  </a:lnTo>
                  <a:lnTo>
                    <a:pt x="3463" y="416"/>
                  </a:lnTo>
                  <a:lnTo>
                    <a:pt x="3475" y="425"/>
                  </a:lnTo>
                  <a:lnTo>
                    <a:pt x="3489" y="432"/>
                  </a:lnTo>
                  <a:lnTo>
                    <a:pt x="3503" y="438"/>
                  </a:lnTo>
                  <a:lnTo>
                    <a:pt x="3519" y="443"/>
                  </a:lnTo>
                  <a:lnTo>
                    <a:pt x="3535" y="447"/>
                  </a:lnTo>
                  <a:lnTo>
                    <a:pt x="3553" y="449"/>
                  </a:lnTo>
                  <a:lnTo>
                    <a:pt x="3571" y="452"/>
                  </a:lnTo>
                  <a:lnTo>
                    <a:pt x="3589" y="452"/>
                  </a:lnTo>
                  <a:lnTo>
                    <a:pt x="3603" y="452"/>
                  </a:lnTo>
                  <a:lnTo>
                    <a:pt x="3617" y="450"/>
                  </a:lnTo>
                  <a:lnTo>
                    <a:pt x="3629" y="449"/>
                  </a:lnTo>
                  <a:lnTo>
                    <a:pt x="3641" y="447"/>
                  </a:lnTo>
                  <a:lnTo>
                    <a:pt x="3652" y="445"/>
                  </a:lnTo>
                  <a:lnTo>
                    <a:pt x="3662" y="443"/>
                  </a:lnTo>
                  <a:lnTo>
                    <a:pt x="3671" y="440"/>
                  </a:lnTo>
                  <a:lnTo>
                    <a:pt x="3680" y="436"/>
                  </a:lnTo>
                  <a:lnTo>
                    <a:pt x="3696" y="429"/>
                  </a:lnTo>
                  <a:lnTo>
                    <a:pt x="3709" y="420"/>
                  </a:lnTo>
                  <a:lnTo>
                    <a:pt x="3721" y="411"/>
                  </a:lnTo>
                  <a:lnTo>
                    <a:pt x="3730" y="401"/>
                  </a:lnTo>
                  <a:lnTo>
                    <a:pt x="3737" y="391"/>
                  </a:lnTo>
                  <a:lnTo>
                    <a:pt x="3744" y="380"/>
                  </a:lnTo>
                  <a:lnTo>
                    <a:pt x="3748" y="369"/>
                  </a:lnTo>
                  <a:lnTo>
                    <a:pt x="3751" y="360"/>
                  </a:lnTo>
                  <a:lnTo>
                    <a:pt x="3755" y="341"/>
                  </a:lnTo>
                  <a:lnTo>
                    <a:pt x="3756" y="328"/>
                  </a:lnTo>
                  <a:lnTo>
                    <a:pt x="3755" y="315"/>
                  </a:lnTo>
                  <a:lnTo>
                    <a:pt x="3753" y="304"/>
                  </a:lnTo>
                  <a:lnTo>
                    <a:pt x="3750" y="293"/>
                  </a:lnTo>
                  <a:lnTo>
                    <a:pt x="3746" y="283"/>
                  </a:lnTo>
                  <a:lnTo>
                    <a:pt x="3742" y="273"/>
                  </a:lnTo>
                  <a:lnTo>
                    <a:pt x="3736" y="266"/>
                  </a:lnTo>
                  <a:lnTo>
                    <a:pt x="3730" y="258"/>
                  </a:lnTo>
                  <a:lnTo>
                    <a:pt x="3722" y="251"/>
                  </a:lnTo>
                  <a:lnTo>
                    <a:pt x="3715" y="244"/>
                  </a:lnTo>
                  <a:lnTo>
                    <a:pt x="3706" y="239"/>
                  </a:lnTo>
                  <a:lnTo>
                    <a:pt x="3696" y="233"/>
                  </a:lnTo>
                  <a:lnTo>
                    <a:pt x="3686" y="229"/>
                  </a:lnTo>
                  <a:lnTo>
                    <a:pt x="3666" y="220"/>
                  </a:lnTo>
                  <a:lnTo>
                    <a:pt x="3643" y="214"/>
                  </a:lnTo>
                  <a:lnTo>
                    <a:pt x="3537" y="188"/>
                  </a:lnTo>
                  <a:lnTo>
                    <a:pt x="3524" y="185"/>
                  </a:lnTo>
                  <a:lnTo>
                    <a:pt x="3513" y="179"/>
                  </a:lnTo>
                  <a:lnTo>
                    <a:pt x="3501" y="174"/>
                  </a:lnTo>
                  <a:lnTo>
                    <a:pt x="3491" y="168"/>
                  </a:lnTo>
                  <a:lnTo>
                    <a:pt x="3487" y="163"/>
                  </a:lnTo>
                  <a:lnTo>
                    <a:pt x="3483" y="159"/>
                  </a:lnTo>
                  <a:lnTo>
                    <a:pt x="3480" y="153"/>
                  </a:lnTo>
                  <a:lnTo>
                    <a:pt x="3477" y="148"/>
                  </a:lnTo>
                  <a:lnTo>
                    <a:pt x="3475" y="143"/>
                  </a:lnTo>
                  <a:lnTo>
                    <a:pt x="3474" y="136"/>
                  </a:lnTo>
                  <a:lnTo>
                    <a:pt x="3473" y="129"/>
                  </a:lnTo>
                  <a:lnTo>
                    <a:pt x="3472" y="122"/>
                  </a:lnTo>
                  <a:lnTo>
                    <a:pt x="3473" y="110"/>
                  </a:lnTo>
                  <a:lnTo>
                    <a:pt x="3475" y="99"/>
                  </a:lnTo>
                  <a:lnTo>
                    <a:pt x="3477" y="90"/>
                  </a:lnTo>
                  <a:lnTo>
                    <a:pt x="3481" y="81"/>
                  </a:lnTo>
                  <a:lnTo>
                    <a:pt x="3486" y="74"/>
                  </a:lnTo>
                  <a:lnTo>
                    <a:pt x="3491" y="66"/>
                  </a:lnTo>
                  <a:lnTo>
                    <a:pt x="3497" y="60"/>
                  </a:lnTo>
                  <a:lnTo>
                    <a:pt x="3505" y="54"/>
                  </a:lnTo>
                  <a:lnTo>
                    <a:pt x="3513" y="50"/>
                  </a:lnTo>
                  <a:lnTo>
                    <a:pt x="3521" y="45"/>
                  </a:lnTo>
                  <a:lnTo>
                    <a:pt x="3531" y="42"/>
                  </a:lnTo>
                  <a:lnTo>
                    <a:pt x="3540" y="40"/>
                  </a:lnTo>
                  <a:lnTo>
                    <a:pt x="3549" y="38"/>
                  </a:lnTo>
                  <a:lnTo>
                    <a:pt x="3560" y="37"/>
                  </a:lnTo>
                  <a:lnTo>
                    <a:pt x="3570" y="36"/>
                  </a:lnTo>
                  <a:lnTo>
                    <a:pt x="3581" y="36"/>
                  </a:lnTo>
                  <a:lnTo>
                    <a:pt x="3593" y="36"/>
                  </a:lnTo>
                  <a:lnTo>
                    <a:pt x="3603" y="37"/>
                  </a:lnTo>
                  <a:lnTo>
                    <a:pt x="3614" y="39"/>
                  </a:lnTo>
                  <a:lnTo>
                    <a:pt x="3625" y="42"/>
                  </a:lnTo>
                  <a:lnTo>
                    <a:pt x="3635" y="45"/>
                  </a:lnTo>
                  <a:lnTo>
                    <a:pt x="3644" y="50"/>
                  </a:lnTo>
                  <a:lnTo>
                    <a:pt x="3653" y="55"/>
                  </a:lnTo>
                  <a:lnTo>
                    <a:pt x="3662" y="61"/>
                  </a:lnTo>
                  <a:lnTo>
                    <a:pt x="3669" y="67"/>
                  </a:lnTo>
                  <a:lnTo>
                    <a:pt x="3677" y="75"/>
                  </a:lnTo>
                  <a:lnTo>
                    <a:pt x="3682" y="83"/>
                  </a:lnTo>
                  <a:lnTo>
                    <a:pt x="3688" y="92"/>
                  </a:lnTo>
                  <a:lnTo>
                    <a:pt x="3692" y="102"/>
                  </a:lnTo>
                  <a:lnTo>
                    <a:pt x="3695" y="112"/>
                  </a:lnTo>
                  <a:lnTo>
                    <a:pt x="3697" y="123"/>
                  </a:lnTo>
                  <a:lnTo>
                    <a:pt x="3699" y="135"/>
                  </a:lnTo>
                  <a:lnTo>
                    <a:pt x="3740" y="135"/>
                  </a:lnTo>
                  <a:lnTo>
                    <a:pt x="3739" y="119"/>
                  </a:lnTo>
                  <a:lnTo>
                    <a:pt x="3737" y="104"/>
                  </a:lnTo>
                  <a:lnTo>
                    <a:pt x="3733" y="90"/>
                  </a:lnTo>
                  <a:lnTo>
                    <a:pt x="3728" y="77"/>
                  </a:lnTo>
                  <a:lnTo>
                    <a:pt x="3720" y="65"/>
                  </a:lnTo>
                  <a:lnTo>
                    <a:pt x="3712" y="53"/>
                  </a:lnTo>
                  <a:lnTo>
                    <a:pt x="3703" y="43"/>
                  </a:lnTo>
                  <a:lnTo>
                    <a:pt x="3692" y="35"/>
                  </a:lnTo>
                  <a:lnTo>
                    <a:pt x="3681" y="26"/>
                  </a:lnTo>
                  <a:lnTo>
                    <a:pt x="3668" y="20"/>
                  </a:lnTo>
                  <a:lnTo>
                    <a:pt x="3655" y="14"/>
                  </a:lnTo>
                  <a:lnTo>
                    <a:pt x="3641" y="9"/>
                  </a:lnTo>
                  <a:lnTo>
                    <a:pt x="3627" y="6"/>
                  </a:lnTo>
                  <a:lnTo>
                    <a:pt x="3612" y="2"/>
                  </a:lnTo>
                  <a:lnTo>
                    <a:pt x="3596" y="1"/>
                  </a:lnTo>
                  <a:lnTo>
                    <a:pt x="3580" y="0"/>
                  </a:lnTo>
                  <a:lnTo>
                    <a:pt x="3558" y="1"/>
                  </a:lnTo>
                  <a:lnTo>
                    <a:pt x="3539" y="4"/>
                  </a:lnTo>
                  <a:lnTo>
                    <a:pt x="3521" y="8"/>
                  </a:lnTo>
                  <a:lnTo>
                    <a:pt x="3505" y="13"/>
                  </a:lnTo>
                  <a:lnTo>
                    <a:pt x="3491" y="21"/>
                  </a:lnTo>
                  <a:lnTo>
                    <a:pt x="3479" y="28"/>
                  </a:lnTo>
                  <a:lnTo>
                    <a:pt x="3468" y="37"/>
                  </a:lnTo>
                  <a:lnTo>
                    <a:pt x="3460" y="45"/>
                  </a:lnTo>
                  <a:lnTo>
                    <a:pt x="3452" y="55"/>
                  </a:lnTo>
                  <a:lnTo>
                    <a:pt x="3446" y="65"/>
                  </a:lnTo>
                  <a:lnTo>
                    <a:pt x="3441" y="76"/>
                  </a:lnTo>
                  <a:lnTo>
                    <a:pt x="3437" y="85"/>
                  </a:lnTo>
                  <a:lnTo>
                    <a:pt x="3434" y="95"/>
                  </a:lnTo>
                  <a:lnTo>
                    <a:pt x="3433" y="105"/>
                  </a:lnTo>
                  <a:lnTo>
                    <a:pt x="3432" y="114"/>
                  </a:lnTo>
                  <a:lnTo>
                    <a:pt x="3431" y="122"/>
                  </a:lnTo>
                  <a:lnTo>
                    <a:pt x="3432" y="134"/>
                  </a:lnTo>
                  <a:lnTo>
                    <a:pt x="3433" y="146"/>
                  </a:lnTo>
                  <a:lnTo>
                    <a:pt x="3436" y="156"/>
                  </a:lnTo>
                  <a:lnTo>
                    <a:pt x="3439" y="165"/>
                  </a:lnTo>
                  <a:lnTo>
                    <a:pt x="3443" y="174"/>
                  </a:lnTo>
                  <a:lnTo>
                    <a:pt x="3448" y="182"/>
                  </a:lnTo>
                  <a:lnTo>
                    <a:pt x="3454" y="189"/>
                  </a:lnTo>
                  <a:lnTo>
                    <a:pt x="3461" y="196"/>
                  </a:lnTo>
                  <a:lnTo>
                    <a:pt x="3467" y="201"/>
                  </a:lnTo>
                  <a:lnTo>
                    <a:pt x="3475" y="206"/>
                  </a:lnTo>
                  <a:lnTo>
                    <a:pt x="3483" y="211"/>
                  </a:lnTo>
                  <a:lnTo>
                    <a:pt x="3492" y="215"/>
                  </a:lnTo>
                  <a:lnTo>
                    <a:pt x="3509" y="222"/>
                  </a:lnTo>
                  <a:lnTo>
                    <a:pt x="3529" y="227"/>
                  </a:lnTo>
                  <a:lnTo>
                    <a:pt x="3625" y="251"/>
                  </a:lnTo>
                  <a:lnTo>
                    <a:pt x="3640" y="255"/>
                  </a:lnTo>
                  <a:lnTo>
                    <a:pt x="3656" y="259"/>
                  </a:lnTo>
                  <a:lnTo>
                    <a:pt x="3671" y="267"/>
                  </a:lnTo>
                  <a:lnTo>
                    <a:pt x="3684" y="274"/>
                  </a:lnTo>
                  <a:lnTo>
                    <a:pt x="3691" y="280"/>
                  </a:lnTo>
                  <a:lnTo>
                    <a:pt x="3696" y="285"/>
                  </a:lnTo>
                  <a:lnTo>
                    <a:pt x="3702" y="291"/>
                  </a:lnTo>
                  <a:lnTo>
                    <a:pt x="3706" y="297"/>
                  </a:lnTo>
                  <a:lnTo>
                    <a:pt x="3709" y="304"/>
                  </a:lnTo>
                  <a:lnTo>
                    <a:pt x="3712" y="311"/>
                  </a:lnTo>
                  <a:lnTo>
                    <a:pt x="3713" y="320"/>
                  </a:lnTo>
                  <a:lnTo>
                    <a:pt x="3715" y="328"/>
                  </a:lnTo>
                  <a:lnTo>
                    <a:pt x="3713" y="340"/>
                  </a:lnTo>
                  <a:lnTo>
                    <a:pt x="3711" y="350"/>
                  </a:lnTo>
                  <a:lnTo>
                    <a:pt x="3707" y="360"/>
                  </a:lnTo>
                  <a:lnTo>
                    <a:pt x="3703" y="369"/>
                  </a:lnTo>
                  <a:lnTo>
                    <a:pt x="3696" y="377"/>
                  </a:lnTo>
                  <a:lnTo>
                    <a:pt x="3690" y="385"/>
                  </a:lnTo>
                  <a:lnTo>
                    <a:pt x="3682" y="391"/>
                  </a:lnTo>
                  <a:lnTo>
                    <a:pt x="3674" y="396"/>
                  </a:lnTo>
                  <a:lnTo>
                    <a:pt x="3665" y="401"/>
                  </a:lnTo>
                  <a:lnTo>
                    <a:pt x="3656" y="405"/>
                  </a:lnTo>
                  <a:lnTo>
                    <a:pt x="3647" y="409"/>
                  </a:lnTo>
                  <a:lnTo>
                    <a:pt x="3637" y="412"/>
                  </a:lnTo>
                  <a:lnTo>
                    <a:pt x="3627" y="414"/>
                  </a:lnTo>
                  <a:lnTo>
                    <a:pt x="3617" y="416"/>
                  </a:lnTo>
                  <a:lnTo>
                    <a:pt x="3609" y="416"/>
                  </a:lnTo>
                  <a:lnTo>
                    <a:pt x="3599" y="417"/>
                  </a:lnTo>
                  <a:lnTo>
                    <a:pt x="3585" y="416"/>
                  </a:lnTo>
                  <a:lnTo>
                    <a:pt x="3571" y="415"/>
                  </a:lnTo>
                  <a:lnTo>
                    <a:pt x="3557" y="414"/>
                  </a:lnTo>
                  <a:lnTo>
                    <a:pt x="3544" y="411"/>
                  </a:lnTo>
                  <a:lnTo>
                    <a:pt x="3531" y="407"/>
                  </a:lnTo>
                  <a:lnTo>
                    <a:pt x="3519" y="403"/>
                  </a:lnTo>
                  <a:lnTo>
                    <a:pt x="3508" y="398"/>
                  </a:lnTo>
                  <a:lnTo>
                    <a:pt x="3499" y="392"/>
                  </a:lnTo>
                  <a:lnTo>
                    <a:pt x="3489" y="385"/>
                  </a:lnTo>
                  <a:lnTo>
                    <a:pt x="3481" y="376"/>
                  </a:lnTo>
                  <a:lnTo>
                    <a:pt x="3474" y="366"/>
                  </a:lnTo>
                  <a:lnTo>
                    <a:pt x="3468" y="357"/>
                  </a:lnTo>
                  <a:lnTo>
                    <a:pt x="3464" y="344"/>
                  </a:lnTo>
                  <a:lnTo>
                    <a:pt x="3461" y="331"/>
                  </a:lnTo>
                  <a:lnTo>
                    <a:pt x="3459" y="317"/>
                  </a:lnTo>
                  <a:lnTo>
                    <a:pt x="3459" y="300"/>
                  </a:lnTo>
                  <a:lnTo>
                    <a:pt x="3416" y="300"/>
                  </a:lnTo>
                  <a:close/>
                  <a:moveTo>
                    <a:pt x="3144" y="36"/>
                  </a:moveTo>
                  <a:lnTo>
                    <a:pt x="3105" y="36"/>
                  </a:lnTo>
                  <a:lnTo>
                    <a:pt x="3105" y="130"/>
                  </a:lnTo>
                  <a:lnTo>
                    <a:pt x="3051" y="130"/>
                  </a:lnTo>
                  <a:lnTo>
                    <a:pt x="3051" y="162"/>
                  </a:lnTo>
                  <a:lnTo>
                    <a:pt x="3105" y="162"/>
                  </a:lnTo>
                  <a:lnTo>
                    <a:pt x="3105" y="376"/>
                  </a:lnTo>
                  <a:lnTo>
                    <a:pt x="3105" y="386"/>
                  </a:lnTo>
                  <a:lnTo>
                    <a:pt x="3107" y="394"/>
                  </a:lnTo>
                  <a:lnTo>
                    <a:pt x="3108" y="402"/>
                  </a:lnTo>
                  <a:lnTo>
                    <a:pt x="3109" y="409"/>
                  </a:lnTo>
                  <a:lnTo>
                    <a:pt x="3111" y="416"/>
                  </a:lnTo>
                  <a:lnTo>
                    <a:pt x="3113" y="421"/>
                  </a:lnTo>
                  <a:lnTo>
                    <a:pt x="3116" y="427"/>
                  </a:lnTo>
                  <a:lnTo>
                    <a:pt x="3121" y="431"/>
                  </a:lnTo>
                  <a:lnTo>
                    <a:pt x="3125" y="435"/>
                  </a:lnTo>
                  <a:lnTo>
                    <a:pt x="3129" y="439"/>
                  </a:lnTo>
                  <a:lnTo>
                    <a:pt x="3135" y="441"/>
                  </a:lnTo>
                  <a:lnTo>
                    <a:pt x="3141" y="443"/>
                  </a:lnTo>
                  <a:lnTo>
                    <a:pt x="3156" y="445"/>
                  </a:lnTo>
                  <a:lnTo>
                    <a:pt x="3173" y="446"/>
                  </a:lnTo>
                  <a:lnTo>
                    <a:pt x="3182" y="446"/>
                  </a:lnTo>
                  <a:lnTo>
                    <a:pt x="3191" y="446"/>
                  </a:lnTo>
                  <a:lnTo>
                    <a:pt x="3199" y="445"/>
                  </a:lnTo>
                  <a:lnTo>
                    <a:pt x="3208" y="445"/>
                  </a:lnTo>
                  <a:lnTo>
                    <a:pt x="3208" y="413"/>
                  </a:lnTo>
                  <a:lnTo>
                    <a:pt x="3199" y="413"/>
                  </a:lnTo>
                  <a:lnTo>
                    <a:pt x="3191" y="414"/>
                  </a:lnTo>
                  <a:lnTo>
                    <a:pt x="3183" y="414"/>
                  </a:lnTo>
                  <a:lnTo>
                    <a:pt x="3175" y="414"/>
                  </a:lnTo>
                  <a:lnTo>
                    <a:pt x="3166" y="413"/>
                  </a:lnTo>
                  <a:lnTo>
                    <a:pt x="3158" y="411"/>
                  </a:lnTo>
                  <a:lnTo>
                    <a:pt x="3153" y="407"/>
                  </a:lnTo>
                  <a:lnTo>
                    <a:pt x="3149" y="402"/>
                  </a:lnTo>
                  <a:lnTo>
                    <a:pt x="3146" y="396"/>
                  </a:lnTo>
                  <a:lnTo>
                    <a:pt x="3144" y="390"/>
                  </a:lnTo>
                  <a:lnTo>
                    <a:pt x="3144" y="381"/>
                  </a:lnTo>
                  <a:lnTo>
                    <a:pt x="3144" y="373"/>
                  </a:lnTo>
                  <a:lnTo>
                    <a:pt x="3144" y="162"/>
                  </a:lnTo>
                  <a:lnTo>
                    <a:pt x="3208" y="162"/>
                  </a:lnTo>
                  <a:lnTo>
                    <a:pt x="3208" y="130"/>
                  </a:lnTo>
                  <a:lnTo>
                    <a:pt x="3144" y="130"/>
                  </a:lnTo>
                  <a:lnTo>
                    <a:pt x="3144" y="36"/>
                  </a:lnTo>
                  <a:close/>
                  <a:moveTo>
                    <a:pt x="2757" y="443"/>
                  </a:moveTo>
                  <a:lnTo>
                    <a:pt x="2795" y="443"/>
                  </a:lnTo>
                  <a:lnTo>
                    <a:pt x="2795" y="260"/>
                  </a:lnTo>
                  <a:lnTo>
                    <a:pt x="2795" y="249"/>
                  </a:lnTo>
                  <a:lnTo>
                    <a:pt x="2798" y="238"/>
                  </a:lnTo>
                  <a:lnTo>
                    <a:pt x="2800" y="227"/>
                  </a:lnTo>
                  <a:lnTo>
                    <a:pt x="2802" y="217"/>
                  </a:lnTo>
                  <a:lnTo>
                    <a:pt x="2806" y="207"/>
                  </a:lnTo>
                  <a:lnTo>
                    <a:pt x="2811" y="199"/>
                  </a:lnTo>
                  <a:lnTo>
                    <a:pt x="2816" y="191"/>
                  </a:lnTo>
                  <a:lnTo>
                    <a:pt x="2821" y="184"/>
                  </a:lnTo>
                  <a:lnTo>
                    <a:pt x="2829" y="176"/>
                  </a:lnTo>
                  <a:lnTo>
                    <a:pt x="2835" y="171"/>
                  </a:lnTo>
                  <a:lnTo>
                    <a:pt x="2844" y="165"/>
                  </a:lnTo>
                  <a:lnTo>
                    <a:pt x="2853" y="161"/>
                  </a:lnTo>
                  <a:lnTo>
                    <a:pt x="2861" y="158"/>
                  </a:lnTo>
                  <a:lnTo>
                    <a:pt x="2871" y="155"/>
                  </a:lnTo>
                  <a:lnTo>
                    <a:pt x="2882" y="153"/>
                  </a:lnTo>
                  <a:lnTo>
                    <a:pt x="2894" y="152"/>
                  </a:lnTo>
                  <a:lnTo>
                    <a:pt x="2905" y="153"/>
                  </a:lnTo>
                  <a:lnTo>
                    <a:pt x="2914" y="155"/>
                  </a:lnTo>
                  <a:lnTo>
                    <a:pt x="2924" y="157"/>
                  </a:lnTo>
                  <a:lnTo>
                    <a:pt x="2932" y="160"/>
                  </a:lnTo>
                  <a:lnTo>
                    <a:pt x="2939" y="164"/>
                  </a:lnTo>
                  <a:lnTo>
                    <a:pt x="2946" y="169"/>
                  </a:lnTo>
                  <a:lnTo>
                    <a:pt x="2951" y="174"/>
                  </a:lnTo>
                  <a:lnTo>
                    <a:pt x="2956" y="180"/>
                  </a:lnTo>
                  <a:lnTo>
                    <a:pt x="2961" y="187"/>
                  </a:lnTo>
                  <a:lnTo>
                    <a:pt x="2964" y="193"/>
                  </a:lnTo>
                  <a:lnTo>
                    <a:pt x="2967" y="202"/>
                  </a:lnTo>
                  <a:lnTo>
                    <a:pt x="2969" y="210"/>
                  </a:lnTo>
                  <a:lnTo>
                    <a:pt x="2972" y="228"/>
                  </a:lnTo>
                  <a:lnTo>
                    <a:pt x="2973" y="247"/>
                  </a:lnTo>
                  <a:lnTo>
                    <a:pt x="2973" y="443"/>
                  </a:lnTo>
                  <a:lnTo>
                    <a:pt x="3010" y="443"/>
                  </a:lnTo>
                  <a:lnTo>
                    <a:pt x="3010" y="241"/>
                  </a:lnTo>
                  <a:lnTo>
                    <a:pt x="3010" y="228"/>
                  </a:lnTo>
                  <a:lnTo>
                    <a:pt x="3009" y="215"/>
                  </a:lnTo>
                  <a:lnTo>
                    <a:pt x="3008" y="202"/>
                  </a:lnTo>
                  <a:lnTo>
                    <a:pt x="3005" y="191"/>
                  </a:lnTo>
                  <a:lnTo>
                    <a:pt x="3002" y="180"/>
                  </a:lnTo>
                  <a:lnTo>
                    <a:pt x="2997" y="171"/>
                  </a:lnTo>
                  <a:lnTo>
                    <a:pt x="2993" y="161"/>
                  </a:lnTo>
                  <a:lnTo>
                    <a:pt x="2987" y="152"/>
                  </a:lnTo>
                  <a:lnTo>
                    <a:pt x="2979" y="146"/>
                  </a:lnTo>
                  <a:lnTo>
                    <a:pt x="2972" y="139"/>
                  </a:lnTo>
                  <a:lnTo>
                    <a:pt x="2962" y="134"/>
                  </a:lnTo>
                  <a:lnTo>
                    <a:pt x="2951" y="129"/>
                  </a:lnTo>
                  <a:lnTo>
                    <a:pt x="2939" y="125"/>
                  </a:lnTo>
                  <a:lnTo>
                    <a:pt x="2926" y="123"/>
                  </a:lnTo>
                  <a:lnTo>
                    <a:pt x="2912" y="121"/>
                  </a:lnTo>
                  <a:lnTo>
                    <a:pt x="2896" y="121"/>
                  </a:lnTo>
                  <a:lnTo>
                    <a:pt x="2888" y="121"/>
                  </a:lnTo>
                  <a:lnTo>
                    <a:pt x="2880" y="122"/>
                  </a:lnTo>
                  <a:lnTo>
                    <a:pt x="2872" y="123"/>
                  </a:lnTo>
                  <a:lnTo>
                    <a:pt x="2864" y="125"/>
                  </a:lnTo>
                  <a:lnTo>
                    <a:pt x="2856" y="128"/>
                  </a:lnTo>
                  <a:lnTo>
                    <a:pt x="2849" y="131"/>
                  </a:lnTo>
                  <a:lnTo>
                    <a:pt x="2842" y="134"/>
                  </a:lnTo>
                  <a:lnTo>
                    <a:pt x="2835" y="138"/>
                  </a:lnTo>
                  <a:lnTo>
                    <a:pt x="2829" y="143"/>
                  </a:lnTo>
                  <a:lnTo>
                    <a:pt x="2822" y="147"/>
                  </a:lnTo>
                  <a:lnTo>
                    <a:pt x="2817" y="152"/>
                  </a:lnTo>
                  <a:lnTo>
                    <a:pt x="2812" y="158"/>
                  </a:lnTo>
                  <a:lnTo>
                    <a:pt x="2807" y="164"/>
                  </a:lnTo>
                  <a:lnTo>
                    <a:pt x="2803" y="170"/>
                  </a:lnTo>
                  <a:lnTo>
                    <a:pt x="2799" y="176"/>
                  </a:lnTo>
                  <a:lnTo>
                    <a:pt x="2797" y="184"/>
                  </a:lnTo>
                  <a:lnTo>
                    <a:pt x="2795" y="184"/>
                  </a:lnTo>
                  <a:lnTo>
                    <a:pt x="2795" y="130"/>
                  </a:lnTo>
                  <a:lnTo>
                    <a:pt x="2757" y="130"/>
                  </a:lnTo>
                  <a:lnTo>
                    <a:pt x="2757" y="443"/>
                  </a:lnTo>
                  <a:close/>
                  <a:moveTo>
                    <a:pt x="2706" y="296"/>
                  </a:moveTo>
                  <a:lnTo>
                    <a:pt x="2706" y="280"/>
                  </a:lnTo>
                  <a:lnTo>
                    <a:pt x="2705" y="264"/>
                  </a:lnTo>
                  <a:lnTo>
                    <a:pt x="2703" y="247"/>
                  </a:lnTo>
                  <a:lnTo>
                    <a:pt x="2699" y="232"/>
                  </a:lnTo>
                  <a:lnTo>
                    <a:pt x="2695" y="217"/>
                  </a:lnTo>
                  <a:lnTo>
                    <a:pt x="2690" y="202"/>
                  </a:lnTo>
                  <a:lnTo>
                    <a:pt x="2683" y="188"/>
                  </a:lnTo>
                  <a:lnTo>
                    <a:pt x="2676" y="175"/>
                  </a:lnTo>
                  <a:lnTo>
                    <a:pt x="2667" y="163"/>
                  </a:lnTo>
                  <a:lnTo>
                    <a:pt x="2656" y="153"/>
                  </a:lnTo>
                  <a:lnTo>
                    <a:pt x="2645" y="144"/>
                  </a:lnTo>
                  <a:lnTo>
                    <a:pt x="2632" y="136"/>
                  </a:lnTo>
                  <a:lnTo>
                    <a:pt x="2618" y="130"/>
                  </a:lnTo>
                  <a:lnTo>
                    <a:pt x="2603" y="124"/>
                  </a:lnTo>
                  <a:lnTo>
                    <a:pt x="2586" y="121"/>
                  </a:lnTo>
                  <a:lnTo>
                    <a:pt x="2568" y="121"/>
                  </a:lnTo>
                  <a:lnTo>
                    <a:pt x="2550" y="121"/>
                  </a:lnTo>
                  <a:lnTo>
                    <a:pt x="2533" y="124"/>
                  </a:lnTo>
                  <a:lnTo>
                    <a:pt x="2518" y="129"/>
                  </a:lnTo>
                  <a:lnTo>
                    <a:pt x="2504" y="135"/>
                  </a:lnTo>
                  <a:lnTo>
                    <a:pt x="2491" y="143"/>
                  </a:lnTo>
                  <a:lnTo>
                    <a:pt x="2480" y="151"/>
                  </a:lnTo>
                  <a:lnTo>
                    <a:pt x="2469" y="161"/>
                  </a:lnTo>
                  <a:lnTo>
                    <a:pt x="2461" y="173"/>
                  </a:lnTo>
                  <a:lnTo>
                    <a:pt x="2452" y="185"/>
                  </a:lnTo>
                  <a:lnTo>
                    <a:pt x="2446" y="198"/>
                  </a:lnTo>
                  <a:lnTo>
                    <a:pt x="2439" y="211"/>
                  </a:lnTo>
                  <a:lnTo>
                    <a:pt x="2435" y="226"/>
                  </a:lnTo>
                  <a:lnTo>
                    <a:pt x="2432" y="240"/>
                  </a:lnTo>
                  <a:lnTo>
                    <a:pt x="2428" y="255"/>
                  </a:lnTo>
                  <a:lnTo>
                    <a:pt x="2427" y="271"/>
                  </a:lnTo>
                  <a:lnTo>
                    <a:pt x="2427" y="286"/>
                  </a:lnTo>
                  <a:lnTo>
                    <a:pt x="2427" y="303"/>
                  </a:lnTo>
                  <a:lnTo>
                    <a:pt x="2428" y="319"/>
                  </a:lnTo>
                  <a:lnTo>
                    <a:pt x="2432" y="335"/>
                  </a:lnTo>
                  <a:lnTo>
                    <a:pt x="2435" y="350"/>
                  </a:lnTo>
                  <a:lnTo>
                    <a:pt x="2439" y="364"/>
                  </a:lnTo>
                  <a:lnTo>
                    <a:pt x="2446" y="378"/>
                  </a:lnTo>
                  <a:lnTo>
                    <a:pt x="2452" y="391"/>
                  </a:lnTo>
                  <a:lnTo>
                    <a:pt x="2461" y="402"/>
                  </a:lnTo>
                  <a:lnTo>
                    <a:pt x="2469" y="413"/>
                  </a:lnTo>
                  <a:lnTo>
                    <a:pt x="2480" y="422"/>
                  </a:lnTo>
                  <a:lnTo>
                    <a:pt x="2491" y="431"/>
                  </a:lnTo>
                  <a:lnTo>
                    <a:pt x="2504" y="439"/>
                  </a:lnTo>
                  <a:lnTo>
                    <a:pt x="2518" y="444"/>
                  </a:lnTo>
                  <a:lnTo>
                    <a:pt x="2533" y="448"/>
                  </a:lnTo>
                  <a:lnTo>
                    <a:pt x="2550" y="450"/>
                  </a:lnTo>
                  <a:lnTo>
                    <a:pt x="2568" y="452"/>
                  </a:lnTo>
                  <a:lnTo>
                    <a:pt x="2583" y="452"/>
                  </a:lnTo>
                  <a:lnTo>
                    <a:pt x="2596" y="449"/>
                  </a:lnTo>
                  <a:lnTo>
                    <a:pt x="2609" y="447"/>
                  </a:lnTo>
                  <a:lnTo>
                    <a:pt x="2621" y="444"/>
                  </a:lnTo>
                  <a:lnTo>
                    <a:pt x="2631" y="440"/>
                  </a:lnTo>
                  <a:lnTo>
                    <a:pt x="2642" y="435"/>
                  </a:lnTo>
                  <a:lnTo>
                    <a:pt x="2652" y="429"/>
                  </a:lnTo>
                  <a:lnTo>
                    <a:pt x="2660" y="422"/>
                  </a:lnTo>
                  <a:lnTo>
                    <a:pt x="2668" y="415"/>
                  </a:lnTo>
                  <a:lnTo>
                    <a:pt x="2676" y="406"/>
                  </a:lnTo>
                  <a:lnTo>
                    <a:pt x="2682" y="398"/>
                  </a:lnTo>
                  <a:lnTo>
                    <a:pt x="2687" y="387"/>
                  </a:lnTo>
                  <a:lnTo>
                    <a:pt x="2693" y="376"/>
                  </a:lnTo>
                  <a:lnTo>
                    <a:pt x="2697" y="365"/>
                  </a:lnTo>
                  <a:lnTo>
                    <a:pt x="2702" y="352"/>
                  </a:lnTo>
                  <a:lnTo>
                    <a:pt x="2705" y="339"/>
                  </a:lnTo>
                  <a:lnTo>
                    <a:pt x="2667" y="339"/>
                  </a:lnTo>
                  <a:lnTo>
                    <a:pt x="2664" y="348"/>
                  </a:lnTo>
                  <a:lnTo>
                    <a:pt x="2660" y="357"/>
                  </a:lnTo>
                  <a:lnTo>
                    <a:pt x="2657" y="365"/>
                  </a:lnTo>
                  <a:lnTo>
                    <a:pt x="2654" y="373"/>
                  </a:lnTo>
                  <a:lnTo>
                    <a:pt x="2650" y="379"/>
                  </a:lnTo>
                  <a:lnTo>
                    <a:pt x="2644" y="386"/>
                  </a:lnTo>
                  <a:lnTo>
                    <a:pt x="2640" y="392"/>
                  </a:lnTo>
                  <a:lnTo>
                    <a:pt x="2633" y="398"/>
                  </a:lnTo>
                  <a:lnTo>
                    <a:pt x="2627" y="403"/>
                  </a:lnTo>
                  <a:lnTo>
                    <a:pt x="2621" y="407"/>
                  </a:lnTo>
                  <a:lnTo>
                    <a:pt x="2613" y="411"/>
                  </a:lnTo>
                  <a:lnTo>
                    <a:pt x="2605" y="414"/>
                  </a:lnTo>
                  <a:lnTo>
                    <a:pt x="2597" y="416"/>
                  </a:lnTo>
                  <a:lnTo>
                    <a:pt x="2588" y="418"/>
                  </a:lnTo>
                  <a:lnTo>
                    <a:pt x="2578" y="419"/>
                  </a:lnTo>
                  <a:lnTo>
                    <a:pt x="2568" y="420"/>
                  </a:lnTo>
                  <a:lnTo>
                    <a:pt x="2555" y="419"/>
                  </a:lnTo>
                  <a:lnTo>
                    <a:pt x="2543" y="417"/>
                  </a:lnTo>
                  <a:lnTo>
                    <a:pt x="2532" y="413"/>
                  </a:lnTo>
                  <a:lnTo>
                    <a:pt x="2521" y="408"/>
                  </a:lnTo>
                  <a:lnTo>
                    <a:pt x="2511" y="402"/>
                  </a:lnTo>
                  <a:lnTo>
                    <a:pt x="2504" y="395"/>
                  </a:lnTo>
                  <a:lnTo>
                    <a:pt x="2496" y="388"/>
                  </a:lnTo>
                  <a:lnTo>
                    <a:pt x="2489" y="379"/>
                  </a:lnTo>
                  <a:lnTo>
                    <a:pt x="2483" y="369"/>
                  </a:lnTo>
                  <a:lnTo>
                    <a:pt x="2478" y="360"/>
                  </a:lnTo>
                  <a:lnTo>
                    <a:pt x="2475" y="350"/>
                  </a:lnTo>
                  <a:lnTo>
                    <a:pt x="2470" y="339"/>
                  </a:lnTo>
                  <a:lnTo>
                    <a:pt x="2468" y="328"/>
                  </a:lnTo>
                  <a:lnTo>
                    <a:pt x="2466" y="318"/>
                  </a:lnTo>
                  <a:lnTo>
                    <a:pt x="2465" y="307"/>
                  </a:lnTo>
                  <a:lnTo>
                    <a:pt x="2465" y="296"/>
                  </a:lnTo>
                  <a:lnTo>
                    <a:pt x="2706" y="296"/>
                  </a:lnTo>
                  <a:close/>
                  <a:moveTo>
                    <a:pt x="2465" y="265"/>
                  </a:moveTo>
                  <a:lnTo>
                    <a:pt x="2466" y="254"/>
                  </a:lnTo>
                  <a:lnTo>
                    <a:pt x="2468" y="243"/>
                  </a:lnTo>
                  <a:lnTo>
                    <a:pt x="2471" y="233"/>
                  </a:lnTo>
                  <a:lnTo>
                    <a:pt x="2475" y="223"/>
                  </a:lnTo>
                  <a:lnTo>
                    <a:pt x="2479" y="213"/>
                  </a:lnTo>
                  <a:lnTo>
                    <a:pt x="2483" y="204"/>
                  </a:lnTo>
                  <a:lnTo>
                    <a:pt x="2489" y="196"/>
                  </a:lnTo>
                  <a:lnTo>
                    <a:pt x="2495" y="187"/>
                  </a:lnTo>
                  <a:lnTo>
                    <a:pt x="2502" y="179"/>
                  </a:lnTo>
                  <a:lnTo>
                    <a:pt x="2509" y="173"/>
                  </a:lnTo>
                  <a:lnTo>
                    <a:pt x="2518" y="168"/>
                  </a:lnTo>
                  <a:lnTo>
                    <a:pt x="2527" y="162"/>
                  </a:lnTo>
                  <a:lnTo>
                    <a:pt x="2535" y="158"/>
                  </a:lnTo>
                  <a:lnTo>
                    <a:pt x="2546" y="156"/>
                  </a:lnTo>
                  <a:lnTo>
                    <a:pt x="2557" y="153"/>
                  </a:lnTo>
                  <a:lnTo>
                    <a:pt x="2568" y="152"/>
                  </a:lnTo>
                  <a:lnTo>
                    <a:pt x="2579" y="153"/>
                  </a:lnTo>
                  <a:lnTo>
                    <a:pt x="2590" y="156"/>
                  </a:lnTo>
                  <a:lnTo>
                    <a:pt x="2600" y="158"/>
                  </a:lnTo>
                  <a:lnTo>
                    <a:pt x="2610" y="162"/>
                  </a:lnTo>
                  <a:lnTo>
                    <a:pt x="2618" y="168"/>
                  </a:lnTo>
                  <a:lnTo>
                    <a:pt x="2626" y="173"/>
                  </a:lnTo>
                  <a:lnTo>
                    <a:pt x="2633" y="179"/>
                  </a:lnTo>
                  <a:lnTo>
                    <a:pt x="2640" y="187"/>
                  </a:lnTo>
                  <a:lnTo>
                    <a:pt x="2646" y="195"/>
                  </a:lnTo>
                  <a:lnTo>
                    <a:pt x="2652" y="203"/>
                  </a:lnTo>
                  <a:lnTo>
                    <a:pt x="2656" y="213"/>
                  </a:lnTo>
                  <a:lnTo>
                    <a:pt x="2659" y="223"/>
                  </a:lnTo>
                  <a:lnTo>
                    <a:pt x="2663" y="232"/>
                  </a:lnTo>
                  <a:lnTo>
                    <a:pt x="2666" y="243"/>
                  </a:lnTo>
                  <a:lnTo>
                    <a:pt x="2667" y="254"/>
                  </a:lnTo>
                  <a:lnTo>
                    <a:pt x="2668" y="265"/>
                  </a:lnTo>
                  <a:lnTo>
                    <a:pt x="2465" y="265"/>
                  </a:lnTo>
                  <a:close/>
                  <a:moveTo>
                    <a:pt x="1937" y="443"/>
                  </a:moveTo>
                  <a:lnTo>
                    <a:pt x="1976" y="443"/>
                  </a:lnTo>
                  <a:lnTo>
                    <a:pt x="1976" y="268"/>
                  </a:lnTo>
                  <a:lnTo>
                    <a:pt x="1976" y="256"/>
                  </a:lnTo>
                  <a:lnTo>
                    <a:pt x="1977" y="244"/>
                  </a:lnTo>
                  <a:lnTo>
                    <a:pt x="1978" y="233"/>
                  </a:lnTo>
                  <a:lnTo>
                    <a:pt x="1981" y="223"/>
                  </a:lnTo>
                  <a:lnTo>
                    <a:pt x="1983" y="212"/>
                  </a:lnTo>
                  <a:lnTo>
                    <a:pt x="1988" y="203"/>
                  </a:lnTo>
                  <a:lnTo>
                    <a:pt x="1992" y="193"/>
                  </a:lnTo>
                  <a:lnTo>
                    <a:pt x="1997" y="186"/>
                  </a:lnTo>
                  <a:lnTo>
                    <a:pt x="2004" y="178"/>
                  </a:lnTo>
                  <a:lnTo>
                    <a:pt x="2010" y="172"/>
                  </a:lnTo>
                  <a:lnTo>
                    <a:pt x="2018" y="166"/>
                  </a:lnTo>
                  <a:lnTo>
                    <a:pt x="2027" y="161"/>
                  </a:lnTo>
                  <a:lnTo>
                    <a:pt x="2036" y="158"/>
                  </a:lnTo>
                  <a:lnTo>
                    <a:pt x="2046" y="155"/>
                  </a:lnTo>
                  <a:lnTo>
                    <a:pt x="2057" y="153"/>
                  </a:lnTo>
                  <a:lnTo>
                    <a:pt x="2069" y="152"/>
                  </a:lnTo>
                  <a:lnTo>
                    <a:pt x="2077" y="153"/>
                  </a:lnTo>
                  <a:lnTo>
                    <a:pt x="2086" y="155"/>
                  </a:lnTo>
                  <a:lnTo>
                    <a:pt x="2093" y="157"/>
                  </a:lnTo>
                  <a:lnTo>
                    <a:pt x="2100" y="159"/>
                  </a:lnTo>
                  <a:lnTo>
                    <a:pt x="2105" y="162"/>
                  </a:lnTo>
                  <a:lnTo>
                    <a:pt x="2111" y="166"/>
                  </a:lnTo>
                  <a:lnTo>
                    <a:pt x="2116" y="171"/>
                  </a:lnTo>
                  <a:lnTo>
                    <a:pt x="2120" y="175"/>
                  </a:lnTo>
                  <a:lnTo>
                    <a:pt x="2124" y="182"/>
                  </a:lnTo>
                  <a:lnTo>
                    <a:pt x="2127" y="187"/>
                  </a:lnTo>
                  <a:lnTo>
                    <a:pt x="2129" y="193"/>
                  </a:lnTo>
                  <a:lnTo>
                    <a:pt x="2131" y="200"/>
                  </a:lnTo>
                  <a:lnTo>
                    <a:pt x="2133" y="215"/>
                  </a:lnTo>
                  <a:lnTo>
                    <a:pt x="2135" y="230"/>
                  </a:lnTo>
                  <a:lnTo>
                    <a:pt x="2135" y="443"/>
                  </a:lnTo>
                  <a:lnTo>
                    <a:pt x="2172" y="443"/>
                  </a:lnTo>
                  <a:lnTo>
                    <a:pt x="2172" y="266"/>
                  </a:lnTo>
                  <a:lnTo>
                    <a:pt x="2172" y="255"/>
                  </a:lnTo>
                  <a:lnTo>
                    <a:pt x="2173" y="244"/>
                  </a:lnTo>
                  <a:lnTo>
                    <a:pt x="2174" y="233"/>
                  </a:lnTo>
                  <a:lnTo>
                    <a:pt x="2177" y="224"/>
                  </a:lnTo>
                  <a:lnTo>
                    <a:pt x="2179" y="214"/>
                  </a:lnTo>
                  <a:lnTo>
                    <a:pt x="2182" y="204"/>
                  </a:lnTo>
                  <a:lnTo>
                    <a:pt x="2185" y="196"/>
                  </a:lnTo>
                  <a:lnTo>
                    <a:pt x="2191" y="187"/>
                  </a:lnTo>
                  <a:lnTo>
                    <a:pt x="2195" y="179"/>
                  </a:lnTo>
                  <a:lnTo>
                    <a:pt x="2201" y="173"/>
                  </a:lnTo>
                  <a:lnTo>
                    <a:pt x="2208" y="168"/>
                  </a:lnTo>
                  <a:lnTo>
                    <a:pt x="2217" y="162"/>
                  </a:lnTo>
                  <a:lnTo>
                    <a:pt x="2225" y="158"/>
                  </a:lnTo>
                  <a:lnTo>
                    <a:pt x="2235" y="156"/>
                  </a:lnTo>
                  <a:lnTo>
                    <a:pt x="2246" y="153"/>
                  </a:lnTo>
                  <a:lnTo>
                    <a:pt x="2258" y="152"/>
                  </a:lnTo>
                  <a:lnTo>
                    <a:pt x="2267" y="153"/>
                  </a:lnTo>
                  <a:lnTo>
                    <a:pt x="2276" y="153"/>
                  </a:lnTo>
                  <a:lnTo>
                    <a:pt x="2285" y="156"/>
                  </a:lnTo>
                  <a:lnTo>
                    <a:pt x="2292" y="158"/>
                  </a:lnTo>
                  <a:lnTo>
                    <a:pt x="2299" y="161"/>
                  </a:lnTo>
                  <a:lnTo>
                    <a:pt x="2305" y="164"/>
                  </a:lnTo>
                  <a:lnTo>
                    <a:pt x="2311" y="169"/>
                  </a:lnTo>
                  <a:lnTo>
                    <a:pt x="2315" y="173"/>
                  </a:lnTo>
                  <a:lnTo>
                    <a:pt x="2319" y="178"/>
                  </a:lnTo>
                  <a:lnTo>
                    <a:pt x="2322" y="185"/>
                  </a:lnTo>
                  <a:lnTo>
                    <a:pt x="2326" y="191"/>
                  </a:lnTo>
                  <a:lnTo>
                    <a:pt x="2328" y="198"/>
                  </a:lnTo>
                  <a:lnTo>
                    <a:pt x="2329" y="205"/>
                  </a:lnTo>
                  <a:lnTo>
                    <a:pt x="2331" y="214"/>
                  </a:lnTo>
                  <a:lnTo>
                    <a:pt x="2331" y="223"/>
                  </a:lnTo>
                  <a:lnTo>
                    <a:pt x="2331" y="232"/>
                  </a:lnTo>
                  <a:lnTo>
                    <a:pt x="2331" y="443"/>
                  </a:lnTo>
                  <a:lnTo>
                    <a:pt x="2370" y="443"/>
                  </a:lnTo>
                  <a:lnTo>
                    <a:pt x="2370" y="230"/>
                  </a:lnTo>
                  <a:lnTo>
                    <a:pt x="2369" y="217"/>
                  </a:lnTo>
                  <a:lnTo>
                    <a:pt x="2368" y="204"/>
                  </a:lnTo>
                  <a:lnTo>
                    <a:pt x="2366" y="193"/>
                  </a:lnTo>
                  <a:lnTo>
                    <a:pt x="2363" y="183"/>
                  </a:lnTo>
                  <a:lnTo>
                    <a:pt x="2359" y="172"/>
                  </a:lnTo>
                  <a:lnTo>
                    <a:pt x="2355" y="163"/>
                  </a:lnTo>
                  <a:lnTo>
                    <a:pt x="2349" y="156"/>
                  </a:lnTo>
                  <a:lnTo>
                    <a:pt x="2344" y="148"/>
                  </a:lnTo>
                  <a:lnTo>
                    <a:pt x="2336" y="142"/>
                  </a:lnTo>
                  <a:lnTo>
                    <a:pt x="2329" y="136"/>
                  </a:lnTo>
                  <a:lnTo>
                    <a:pt x="2320" y="131"/>
                  </a:lnTo>
                  <a:lnTo>
                    <a:pt x="2312" y="128"/>
                  </a:lnTo>
                  <a:lnTo>
                    <a:pt x="2301" y="124"/>
                  </a:lnTo>
                  <a:lnTo>
                    <a:pt x="2290" y="122"/>
                  </a:lnTo>
                  <a:lnTo>
                    <a:pt x="2278" y="121"/>
                  </a:lnTo>
                  <a:lnTo>
                    <a:pt x="2266" y="121"/>
                  </a:lnTo>
                  <a:lnTo>
                    <a:pt x="2251" y="121"/>
                  </a:lnTo>
                  <a:lnTo>
                    <a:pt x="2236" y="124"/>
                  </a:lnTo>
                  <a:lnTo>
                    <a:pt x="2221" y="129"/>
                  </a:lnTo>
                  <a:lnTo>
                    <a:pt x="2208" y="136"/>
                  </a:lnTo>
                  <a:lnTo>
                    <a:pt x="2201" y="139"/>
                  </a:lnTo>
                  <a:lnTo>
                    <a:pt x="2195" y="145"/>
                  </a:lnTo>
                  <a:lnTo>
                    <a:pt x="2190" y="149"/>
                  </a:lnTo>
                  <a:lnTo>
                    <a:pt x="2184" y="155"/>
                  </a:lnTo>
                  <a:lnTo>
                    <a:pt x="2179" y="161"/>
                  </a:lnTo>
                  <a:lnTo>
                    <a:pt x="2174" y="168"/>
                  </a:lnTo>
                  <a:lnTo>
                    <a:pt x="2170" y="174"/>
                  </a:lnTo>
                  <a:lnTo>
                    <a:pt x="2167" y="182"/>
                  </a:lnTo>
                  <a:lnTo>
                    <a:pt x="2164" y="174"/>
                  </a:lnTo>
                  <a:lnTo>
                    <a:pt x="2162" y="168"/>
                  </a:lnTo>
                  <a:lnTo>
                    <a:pt x="2157" y="161"/>
                  </a:lnTo>
                  <a:lnTo>
                    <a:pt x="2153" y="155"/>
                  </a:lnTo>
                  <a:lnTo>
                    <a:pt x="2149" y="149"/>
                  </a:lnTo>
                  <a:lnTo>
                    <a:pt x="2144" y="145"/>
                  </a:lnTo>
                  <a:lnTo>
                    <a:pt x="2139" y="139"/>
                  </a:lnTo>
                  <a:lnTo>
                    <a:pt x="2132" y="136"/>
                  </a:lnTo>
                  <a:lnTo>
                    <a:pt x="2127" y="132"/>
                  </a:lnTo>
                  <a:lnTo>
                    <a:pt x="2120" y="129"/>
                  </a:lnTo>
                  <a:lnTo>
                    <a:pt x="2114" y="126"/>
                  </a:lnTo>
                  <a:lnTo>
                    <a:pt x="2106" y="124"/>
                  </a:lnTo>
                  <a:lnTo>
                    <a:pt x="2092" y="121"/>
                  </a:lnTo>
                  <a:lnTo>
                    <a:pt x="2076" y="121"/>
                  </a:lnTo>
                  <a:lnTo>
                    <a:pt x="2068" y="121"/>
                  </a:lnTo>
                  <a:lnTo>
                    <a:pt x="2059" y="122"/>
                  </a:lnTo>
                  <a:lnTo>
                    <a:pt x="2050" y="123"/>
                  </a:lnTo>
                  <a:lnTo>
                    <a:pt x="2043" y="125"/>
                  </a:lnTo>
                  <a:lnTo>
                    <a:pt x="2035" y="128"/>
                  </a:lnTo>
                  <a:lnTo>
                    <a:pt x="2028" y="130"/>
                  </a:lnTo>
                  <a:lnTo>
                    <a:pt x="2020" y="133"/>
                  </a:lnTo>
                  <a:lnTo>
                    <a:pt x="2014" y="137"/>
                  </a:lnTo>
                  <a:lnTo>
                    <a:pt x="2002" y="146"/>
                  </a:lnTo>
                  <a:lnTo>
                    <a:pt x="1992" y="157"/>
                  </a:lnTo>
                  <a:lnTo>
                    <a:pt x="1982" y="169"/>
                  </a:lnTo>
                  <a:lnTo>
                    <a:pt x="1975" y="183"/>
                  </a:lnTo>
                  <a:lnTo>
                    <a:pt x="1973" y="183"/>
                  </a:lnTo>
                  <a:lnTo>
                    <a:pt x="1973" y="130"/>
                  </a:lnTo>
                  <a:lnTo>
                    <a:pt x="1937" y="130"/>
                  </a:lnTo>
                  <a:lnTo>
                    <a:pt x="1937" y="443"/>
                  </a:lnTo>
                  <a:close/>
                  <a:moveTo>
                    <a:pt x="1746" y="442"/>
                  </a:moveTo>
                  <a:lnTo>
                    <a:pt x="1733" y="477"/>
                  </a:lnTo>
                  <a:lnTo>
                    <a:pt x="1728" y="488"/>
                  </a:lnTo>
                  <a:lnTo>
                    <a:pt x="1724" y="497"/>
                  </a:lnTo>
                  <a:lnTo>
                    <a:pt x="1719" y="506"/>
                  </a:lnTo>
                  <a:lnTo>
                    <a:pt x="1713" y="513"/>
                  </a:lnTo>
                  <a:lnTo>
                    <a:pt x="1707" y="519"/>
                  </a:lnTo>
                  <a:lnTo>
                    <a:pt x="1699" y="523"/>
                  </a:lnTo>
                  <a:lnTo>
                    <a:pt x="1690" y="526"/>
                  </a:lnTo>
                  <a:lnTo>
                    <a:pt x="1678" y="526"/>
                  </a:lnTo>
                  <a:lnTo>
                    <a:pt x="1665" y="526"/>
                  </a:lnTo>
                  <a:lnTo>
                    <a:pt x="1652" y="524"/>
                  </a:lnTo>
                  <a:lnTo>
                    <a:pt x="1652" y="555"/>
                  </a:lnTo>
                  <a:lnTo>
                    <a:pt x="1664" y="557"/>
                  </a:lnTo>
                  <a:lnTo>
                    <a:pt x="1681" y="558"/>
                  </a:lnTo>
                  <a:lnTo>
                    <a:pt x="1697" y="557"/>
                  </a:lnTo>
                  <a:lnTo>
                    <a:pt x="1711" y="555"/>
                  </a:lnTo>
                  <a:lnTo>
                    <a:pt x="1717" y="553"/>
                  </a:lnTo>
                  <a:lnTo>
                    <a:pt x="1722" y="551"/>
                  </a:lnTo>
                  <a:lnTo>
                    <a:pt x="1727" y="548"/>
                  </a:lnTo>
                  <a:lnTo>
                    <a:pt x="1732" y="544"/>
                  </a:lnTo>
                  <a:lnTo>
                    <a:pt x="1736" y="540"/>
                  </a:lnTo>
                  <a:lnTo>
                    <a:pt x="1740" y="536"/>
                  </a:lnTo>
                  <a:lnTo>
                    <a:pt x="1745" y="529"/>
                  </a:lnTo>
                  <a:lnTo>
                    <a:pt x="1748" y="524"/>
                  </a:lnTo>
                  <a:lnTo>
                    <a:pt x="1755" y="509"/>
                  </a:lnTo>
                  <a:lnTo>
                    <a:pt x="1764" y="490"/>
                  </a:lnTo>
                  <a:lnTo>
                    <a:pt x="1899" y="130"/>
                  </a:lnTo>
                  <a:lnTo>
                    <a:pt x="1861" y="130"/>
                  </a:lnTo>
                  <a:lnTo>
                    <a:pt x="1765" y="396"/>
                  </a:lnTo>
                  <a:lnTo>
                    <a:pt x="1661" y="130"/>
                  </a:lnTo>
                  <a:lnTo>
                    <a:pt x="1622" y="130"/>
                  </a:lnTo>
                  <a:lnTo>
                    <a:pt x="1746" y="442"/>
                  </a:lnTo>
                  <a:close/>
                  <a:moveTo>
                    <a:pt x="1451" y="121"/>
                  </a:moveTo>
                  <a:lnTo>
                    <a:pt x="1434" y="121"/>
                  </a:lnTo>
                  <a:lnTo>
                    <a:pt x="1417" y="124"/>
                  </a:lnTo>
                  <a:lnTo>
                    <a:pt x="1402" y="129"/>
                  </a:lnTo>
                  <a:lnTo>
                    <a:pt x="1388" y="134"/>
                  </a:lnTo>
                  <a:lnTo>
                    <a:pt x="1374" y="141"/>
                  </a:lnTo>
                  <a:lnTo>
                    <a:pt x="1362" y="149"/>
                  </a:lnTo>
                  <a:lnTo>
                    <a:pt x="1352" y="159"/>
                  </a:lnTo>
                  <a:lnTo>
                    <a:pt x="1342" y="170"/>
                  </a:lnTo>
                  <a:lnTo>
                    <a:pt x="1333" y="182"/>
                  </a:lnTo>
                  <a:lnTo>
                    <a:pt x="1325" y="195"/>
                  </a:lnTo>
                  <a:lnTo>
                    <a:pt x="1318" y="207"/>
                  </a:lnTo>
                  <a:lnTo>
                    <a:pt x="1313" y="223"/>
                  </a:lnTo>
                  <a:lnTo>
                    <a:pt x="1308" y="238"/>
                  </a:lnTo>
                  <a:lnTo>
                    <a:pt x="1306" y="253"/>
                  </a:lnTo>
                  <a:lnTo>
                    <a:pt x="1304" y="269"/>
                  </a:lnTo>
                  <a:lnTo>
                    <a:pt x="1303" y="286"/>
                  </a:lnTo>
                  <a:lnTo>
                    <a:pt x="1304" y="303"/>
                  </a:lnTo>
                  <a:lnTo>
                    <a:pt x="1306" y="319"/>
                  </a:lnTo>
                  <a:lnTo>
                    <a:pt x="1308" y="335"/>
                  </a:lnTo>
                  <a:lnTo>
                    <a:pt x="1313" y="350"/>
                  </a:lnTo>
                  <a:lnTo>
                    <a:pt x="1318" y="364"/>
                  </a:lnTo>
                  <a:lnTo>
                    <a:pt x="1325" y="378"/>
                  </a:lnTo>
                  <a:lnTo>
                    <a:pt x="1333" y="391"/>
                  </a:lnTo>
                  <a:lnTo>
                    <a:pt x="1342" y="403"/>
                  </a:lnTo>
                  <a:lnTo>
                    <a:pt x="1352" y="414"/>
                  </a:lnTo>
                  <a:lnTo>
                    <a:pt x="1362" y="423"/>
                  </a:lnTo>
                  <a:lnTo>
                    <a:pt x="1374" y="431"/>
                  </a:lnTo>
                  <a:lnTo>
                    <a:pt x="1388" y="439"/>
                  </a:lnTo>
                  <a:lnTo>
                    <a:pt x="1402" y="444"/>
                  </a:lnTo>
                  <a:lnTo>
                    <a:pt x="1417" y="448"/>
                  </a:lnTo>
                  <a:lnTo>
                    <a:pt x="1434" y="450"/>
                  </a:lnTo>
                  <a:lnTo>
                    <a:pt x="1451" y="452"/>
                  </a:lnTo>
                  <a:lnTo>
                    <a:pt x="1468" y="450"/>
                  </a:lnTo>
                  <a:lnTo>
                    <a:pt x="1485" y="448"/>
                  </a:lnTo>
                  <a:lnTo>
                    <a:pt x="1501" y="444"/>
                  </a:lnTo>
                  <a:lnTo>
                    <a:pt x="1515" y="439"/>
                  </a:lnTo>
                  <a:lnTo>
                    <a:pt x="1528" y="431"/>
                  </a:lnTo>
                  <a:lnTo>
                    <a:pt x="1539" y="423"/>
                  </a:lnTo>
                  <a:lnTo>
                    <a:pt x="1551" y="414"/>
                  </a:lnTo>
                  <a:lnTo>
                    <a:pt x="1561" y="403"/>
                  </a:lnTo>
                  <a:lnTo>
                    <a:pt x="1570" y="391"/>
                  </a:lnTo>
                  <a:lnTo>
                    <a:pt x="1577" y="378"/>
                  </a:lnTo>
                  <a:lnTo>
                    <a:pt x="1584" y="364"/>
                  </a:lnTo>
                  <a:lnTo>
                    <a:pt x="1589" y="350"/>
                  </a:lnTo>
                  <a:lnTo>
                    <a:pt x="1593" y="335"/>
                  </a:lnTo>
                  <a:lnTo>
                    <a:pt x="1597" y="319"/>
                  </a:lnTo>
                  <a:lnTo>
                    <a:pt x="1599" y="303"/>
                  </a:lnTo>
                  <a:lnTo>
                    <a:pt x="1599" y="286"/>
                  </a:lnTo>
                  <a:lnTo>
                    <a:pt x="1599" y="269"/>
                  </a:lnTo>
                  <a:lnTo>
                    <a:pt x="1597" y="253"/>
                  </a:lnTo>
                  <a:lnTo>
                    <a:pt x="1593" y="238"/>
                  </a:lnTo>
                  <a:lnTo>
                    <a:pt x="1589" y="223"/>
                  </a:lnTo>
                  <a:lnTo>
                    <a:pt x="1584" y="207"/>
                  </a:lnTo>
                  <a:lnTo>
                    <a:pt x="1577" y="195"/>
                  </a:lnTo>
                  <a:lnTo>
                    <a:pt x="1570" y="182"/>
                  </a:lnTo>
                  <a:lnTo>
                    <a:pt x="1561" y="170"/>
                  </a:lnTo>
                  <a:lnTo>
                    <a:pt x="1551" y="159"/>
                  </a:lnTo>
                  <a:lnTo>
                    <a:pt x="1539" y="149"/>
                  </a:lnTo>
                  <a:lnTo>
                    <a:pt x="1528" y="141"/>
                  </a:lnTo>
                  <a:lnTo>
                    <a:pt x="1515" y="134"/>
                  </a:lnTo>
                  <a:lnTo>
                    <a:pt x="1501" y="129"/>
                  </a:lnTo>
                  <a:lnTo>
                    <a:pt x="1485" y="124"/>
                  </a:lnTo>
                  <a:lnTo>
                    <a:pt x="1468" y="121"/>
                  </a:lnTo>
                  <a:lnTo>
                    <a:pt x="1451" y="121"/>
                  </a:lnTo>
                  <a:close/>
                  <a:moveTo>
                    <a:pt x="1451" y="152"/>
                  </a:moveTo>
                  <a:lnTo>
                    <a:pt x="1465" y="153"/>
                  </a:lnTo>
                  <a:lnTo>
                    <a:pt x="1477" y="156"/>
                  </a:lnTo>
                  <a:lnTo>
                    <a:pt x="1489" y="159"/>
                  </a:lnTo>
                  <a:lnTo>
                    <a:pt x="1499" y="164"/>
                  </a:lnTo>
                  <a:lnTo>
                    <a:pt x="1509" y="171"/>
                  </a:lnTo>
                  <a:lnTo>
                    <a:pt x="1518" y="177"/>
                  </a:lnTo>
                  <a:lnTo>
                    <a:pt x="1526" y="186"/>
                  </a:lnTo>
                  <a:lnTo>
                    <a:pt x="1533" y="195"/>
                  </a:lnTo>
                  <a:lnTo>
                    <a:pt x="1539" y="204"/>
                  </a:lnTo>
                  <a:lnTo>
                    <a:pt x="1546" y="215"/>
                  </a:lnTo>
                  <a:lnTo>
                    <a:pt x="1550" y="226"/>
                  </a:lnTo>
                  <a:lnTo>
                    <a:pt x="1555" y="238"/>
                  </a:lnTo>
                  <a:lnTo>
                    <a:pt x="1557" y="250"/>
                  </a:lnTo>
                  <a:lnTo>
                    <a:pt x="1559" y="261"/>
                  </a:lnTo>
                  <a:lnTo>
                    <a:pt x="1561" y="273"/>
                  </a:lnTo>
                  <a:lnTo>
                    <a:pt x="1561" y="286"/>
                  </a:lnTo>
                  <a:lnTo>
                    <a:pt x="1561" y="298"/>
                  </a:lnTo>
                  <a:lnTo>
                    <a:pt x="1559" y="311"/>
                  </a:lnTo>
                  <a:lnTo>
                    <a:pt x="1557" y="323"/>
                  </a:lnTo>
                  <a:lnTo>
                    <a:pt x="1555" y="335"/>
                  </a:lnTo>
                  <a:lnTo>
                    <a:pt x="1550" y="347"/>
                  </a:lnTo>
                  <a:lnTo>
                    <a:pt x="1546" y="358"/>
                  </a:lnTo>
                  <a:lnTo>
                    <a:pt x="1539" y="368"/>
                  </a:lnTo>
                  <a:lnTo>
                    <a:pt x="1533" y="378"/>
                  </a:lnTo>
                  <a:lnTo>
                    <a:pt x="1526" y="387"/>
                  </a:lnTo>
                  <a:lnTo>
                    <a:pt x="1518" y="395"/>
                  </a:lnTo>
                  <a:lnTo>
                    <a:pt x="1509" y="402"/>
                  </a:lnTo>
                  <a:lnTo>
                    <a:pt x="1499" y="408"/>
                  </a:lnTo>
                  <a:lnTo>
                    <a:pt x="1489" y="413"/>
                  </a:lnTo>
                  <a:lnTo>
                    <a:pt x="1477" y="417"/>
                  </a:lnTo>
                  <a:lnTo>
                    <a:pt x="1465" y="419"/>
                  </a:lnTo>
                  <a:lnTo>
                    <a:pt x="1451" y="420"/>
                  </a:lnTo>
                  <a:lnTo>
                    <a:pt x="1438" y="419"/>
                  </a:lnTo>
                  <a:lnTo>
                    <a:pt x="1426" y="417"/>
                  </a:lnTo>
                  <a:lnTo>
                    <a:pt x="1414" y="413"/>
                  </a:lnTo>
                  <a:lnTo>
                    <a:pt x="1403" y="408"/>
                  </a:lnTo>
                  <a:lnTo>
                    <a:pt x="1394" y="402"/>
                  </a:lnTo>
                  <a:lnTo>
                    <a:pt x="1385" y="395"/>
                  </a:lnTo>
                  <a:lnTo>
                    <a:pt x="1376" y="387"/>
                  </a:lnTo>
                  <a:lnTo>
                    <a:pt x="1369" y="378"/>
                  </a:lnTo>
                  <a:lnTo>
                    <a:pt x="1362" y="368"/>
                  </a:lnTo>
                  <a:lnTo>
                    <a:pt x="1357" y="358"/>
                  </a:lnTo>
                  <a:lnTo>
                    <a:pt x="1353" y="347"/>
                  </a:lnTo>
                  <a:lnTo>
                    <a:pt x="1348" y="335"/>
                  </a:lnTo>
                  <a:lnTo>
                    <a:pt x="1345" y="323"/>
                  </a:lnTo>
                  <a:lnTo>
                    <a:pt x="1343" y="311"/>
                  </a:lnTo>
                  <a:lnTo>
                    <a:pt x="1342" y="298"/>
                  </a:lnTo>
                  <a:lnTo>
                    <a:pt x="1342" y="286"/>
                  </a:lnTo>
                  <a:lnTo>
                    <a:pt x="1342" y="273"/>
                  </a:lnTo>
                  <a:lnTo>
                    <a:pt x="1343" y="261"/>
                  </a:lnTo>
                  <a:lnTo>
                    <a:pt x="1345" y="250"/>
                  </a:lnTo>
                  <a:lnTo>
                    <a:pt x="1348" y="238"/>
                  </a:lnTo>
                  <a:lnTo>
                    <a:pt x="1353" y="226"/>
                  </a:lnTo>
                  <a:lnTo>
                    <a:pt x="1357" y="215"/>
                  </a:lnTo>
                  <a:lnTo>
                    <a:pt x="1362" y="204"/>
                  </a:lnTo>
                  <a:lnTo>
                    <a:pt x="1369" y="195"/>
                  </a:lnTo>
                  <a:lnTo>
                    <a:pt x="1376" y="186"/>
                  </a:lnTo>
                  <a:lnTo>
                    <a:pt x="1385" y="177"/>
                  </a:lnTo>
                  <a:lnTo>
                    <a:pt x="1394" y="171"/>
                  </a:lnTo>
                  <a:lnTo>
                    <a:pt x="1403" y="164"/>
                  </a:lnTo>
                  <a:lnTo>
                    <a:pt x="1414" y="159"/>
                  </a:lnTo>
                  <a:lnTo>
                    <a:pt x="1426" y="156"/>
                  </a:lnTo>
                  <a:lnTo>
                    <a:pt x="1438" y="153"/>
                  </a:lnTo>
                  <a:lnTo>
                    <a:pt x="1451" y="152"/>
                  </a:lnTo>
                  <a:close/>
                  <a:moveTo>
                    <a:pt x="1208" y="443"/>
                  </a:moveTo>
                  <a:lnTo>
                    <a:pt x="1246" y="443"/>
                  </a:lnTo>
                  <a:lnTo>
                    <a:pt x="1246" y="10"/>
                  </a:lnTo>
                  <a:lnTo>
                    <a:pt x="1208" y="10"/>
                  </a:lnTo>
                  <a:lnTo>
                    <a:pt x="1208" y="443"/>
                  </a:lnTo>
                  <a:close/>
                  <a:moveTo>
                    <a:pt x="1110" y="286"/>
                  </a:moveTo>
                  <a:lnTo>
                    <a:pt x="1109" y="298"/>
                  </a:lnTo>
                  <a:lnTo>
                    <a:pt x="1107" y="310"/>
                  </a:lnTo>
                  <a:lnTo>
                    <a:pt x="1106" y="323"/>
                  </a:lnTo>
                  <a:lnTo>
                    <a:pt x="1103" y="335"/>
                  </a:lnTo>
                  <a:lnTo>
                    <a:pt x="1100" y="346"/>
                  </a:lnTo>
                  <a:lnTo>
                    <a:pt x="1096" y="357"/>
                  </a:lnTo>
                  <a:lnTo>
                    <a:pt x="1091" y="367"/>
                  </a:lnTo>
                  <a:lnTo>
                    <a:pt x="1085" y="377"/>
                  </a:lnTo>
                  <a:lnTo>
                    <a:pt x="1078" y="387"/>
                  </a:lnTo>
                  <a:lnTo>
                    <a:pt x="1071" y="394"/>
                  </a:lnTo>
                  <a:lnTo>
                    <a:pt x="1062" y="402"/>
                  </a:lnTo>
                  <a:lnTo>
                    <a:pt x="1053" y="408"/>
                  </a:lnTo>
                  <a:lnTo>
                    <a:pt x="1043" y="413"/>
                  </a:lnTo>
                  <a:lnTo>
                    <a:pt x="1032" y="417"/>
                  </a:lnTo>
                  <a:lnTo>
                    <a:pt x="1020" y="419"/>
                  </a:lnTo>
                  <a:lnTo>
                    <a:pt x="1007" y="420"/>
                  </a:lnTo>
                  <a:lnTo>
                    <a:pt x="992" y="419"/>
                  </a:lnTo>
                  <a:lnTo>
                    <a:pt x="979" y="417"/>
                  </a:lnTo>
                  <a:lnTo>
                    <a:pt x="966" y="413"/>
                  </a:lnTo>
                  <a:lnTo>
                    <a:pt x="955" y="408"/>
                  </a:lnTo>
                  <a:lnTo>
                    <a:pt x="945" y="402"/>
                  </a:lnTo>
                  <a:lnTo>
                    <a:pt x="937" y="394"/>
                  </a:lnTo>
                  <a:lnTo>
                    <a:pt x="928" y="387"/>
                  </a:lnTo>
                  <a:lnTo>
                    <a:pt x="922" y="377"/>
                  </a:lnTo>
                  <a:lnTo>
                    <a:pt x="915" y="367"/>
                  </a:lnTo>
                  <a:lnTo>
                    <a:pt x="910" y="357"/>
                  </a:lnTo>
                  <a:lnTo>
                    <a:pt x="905" y="346"/>
                  </a:lnTo>
                  <a:lnTo>
                    <a:pt x="902" y="335"/>
                  </a:lnTo>
                  <a:lnTo>
                    <a:pt x="900" y="323"/>
                  </a:lnTo>
                  <a:lnTo>
                    <a:pt x="898" y="310"/>
                  </a:lnTo>
                  <a:lnTo>
                    <a:pt x="897" y="298"/>
                  </a:lnTo>
                  <a:lnTo>
                    <a:pt x="897" y="286"/>
                  </a:lnTo>
                  <a:lnTo>
                    <a:pt x="897" y="273"/>
                  </a:lnTo>
                  <a:lnTo>
                    <a:pt x="898" y="260"/>
                  </a:lnTo>
                  <a:lnTo>
                    <a:pt x="900" y="247"/>
                  </a:lnTo>
                  <a:lnTo>
                    <a:pt x="902" y="236"/>
                  </a:lnTo>
                  <a:lnTo>
                    <a:pt x="905" y="224"/>
                  </a:lnTo>
                  <a:lnTo>
                    <a:pt x="909" y="213"/>
                  </a:lnTo>
                  <a:lnTo>
                    <a:pt x="914" y="202"/>
                  </a:lnTo>
                  <a:lnTo>
                    <a:pt x="920" y="192"/>
                  </a:lnTo>
                  <a:lnTo>
                    <a:pt x="927" y="184"/>
                  </a:lnTo>
                  <a:lnTo>
                    <a:pt x="935" y="176"/>
                  </a:lnTo>
                  <a:lnTo>
                    <a:pt x="943" y="170"/>
                  </a:lnTo>
                  <a:lnTo>
                    <a:pt x="953" y="163"/>
                  </a:lnTo>
                  <a:lnTo>
                    <a:pt x="965" y="159"/>
                  </a:lnTo>
                  <a:lnTo>
                    <a:pt x="978" y="156"/>
                  </a:lnTo>
                  <a:lnTo>
                    <a:pt x="991" y="153"/>
                  </a:lnTo>
                  <a:lnTo>
                    <a:pt x="1007" y="152"/>
                  </a:lnTo>
                  <a:lnTo>
                    <a:pt x="1020" y="153"/>
                  </a:lnTo>
                  <a:lnTo>
                    <a:pt x="1032" y="156"/>
                  </a:lnTo>
                  <a:lnTo>
                    <a:pt x="1043" y="160"/>
                  </a:lnTo>
                  <a:lnTo>
                    <a:pt x="1053" y="164"/>
                  </a:lnTo>
                  <a:lnTo>
                    <a:pt x="1062" y="171"/>
                  </a:lnTo>
                  <a:lnTo>
                    <a:pt x="1071" y="178"/>
                  </a:lnTo>
                  <a:lnTo>
                    <a:pt x="1078" y="186"/>
                  </a:lnTo>
                  <a:lnTo>
                    <a:pt x="1085" y="196"/>
                  </a:lnTo>
                  <a:lnTo>
                    <a:pt x="1091" y="205"/>
                  </a:lnTo>
                  <a:lnTo>
                    <a:pt x="1096" y="215"/>
                  </a:lnTo>
                  <a:lnTo>
                    <a:pt x="1100" y="227"/>
                  </a:lnTo>
                  <a:lnTo>
                    <a:pt x="1103" y="238"/>
                  </a:lnTo>
                  <a:lnTo>
                    <a:pt x="1106" y="250"/>
                  </a:lnTo>
                  <a:lnTo>
                    <a:pt x="1107" y="261"/>
                  </a:lnTo>
                  <a:lnTo>
                    <a:pt x="1109" y="274"/>
                  </a:lnTo>
                  <a:lnTo>
                    <a:pt x="1110" y="286"/>
                  </a:lnTo>
                  <a:close/>
                  <a:moveTo>
                    <a:pt x="859" y="558"/>
                  </a:moveTo>
                  <a:lnTo>
                    <a:pt x="897" y="558"/>
                  </a:lnTo>
                  <a:lnTo>
                    <a:pt x="897" y="384"/>
                  </a:lnTo>
                  <a:lnTo>
                    <a:pt x="898" y="384"/>
                  </a:lnTo>
                  <a:lnTo>
                    <a:pt x="901" y="391"/>
                  </a:lnTo>
                  <a:lnTo>
                    <a:pt x="905" y="400"/>
                  </a:lnTo>
                  <a:lnTo>
                    <a:pt x="910" y="406"/>
                  </a:lnTo>
                  <a:lnTo>
                    <a:pt x="915" y="413"/>
                  </a:lnTo>
                  <a:lnTo>
                    <a:pt x="921" y="419"/>
                  </a:lnTo>
                  <a:lnTo>
                    <a:pt x="927" y="425"/>
                  </a:lnTo>
                  <a:lnTo>
                    <a:pt x="934" y="430"/>
                  </a:lnTo>
                  <a:lnTo>
                    <a:pt x="941" y="434"/>
                  </a:lnTo>
                  <a:lnTo>
                    <a:pt x="949" y="439"/>
                  </a:lnTo>
                  <a:lnTo>
                    <a:pt x="956" y="442"/>
                  </a:lnTo>
                  <a:lnTo>
                    <a:pt x="964" y="445"/>
                  </a:lnTo>
                  <a:lnTo>
                    <a:pt x="972" y="447"/>
                  </a:lnTo>
                  <a:lnTo>
                    <a:pt x="981" y="449"/>
                  </a:lnTo>
                  <a:lnTo>
                    <a:pt x="990" y="450"/>
                  </a:lnTo>
                  <a:lnTo>
                    <a:pt x="998" y="452"/>
                  </a:lnTo>
                  <a:lnTo>
                    <a:pt x="1007" y="452"/>
                  </a:lnTo>
                  <a:lnTo>
                    <a:pt x="1024" y="450"/>
                  </a:lnTo>
                  <a:lnTo>
                    <a:pt x="1040" y="448"/>
                  </a:lnTo>
                  <a:lnTo>
                    <a:pt x="1055" y="444"/>
                  </a:lnTo>
                  <a:lnTo>
                    <a:pt x="1069" y="439"/>
                  </a:lnTo>
                  <a:lnTo>
                    <a:pt x="1082" y="431"/>
                  </a:lnTo>
                  <a:lnTo>
                    <a:pt x="1093" y="422"/>
                  </a:lnTo>
                  <a:lnTo>
                    <a:pt x="1103" y="413"/>
                  </a:lnTo>
                  <a:lnTo>
                    <a:pt x="1113" y="402"/>
                  </a:lnTo>
                  <a:lnTo>
                    <a:pt x="1120" y="391"/>
                  </a:lnTo>
                  <a:lnTo>
                    <a:pt x="1128" y="378"/>
                  </a:lnTo>
                  <a:lnTo>
                    <a:pt x="1133" y="364"/>
                  </a:lnTo>
                  <a:lnTo>
                    <a:pt x="1139" y="350"/>
                  </a:lnTo>
                  <a:lnTo>
                    <a:pt x="1142" y="335"/>
                  </a:lnTo>
                  <a:lnTo>
                    <a:pt x="1145" y="319"/>
                  </a:lnTo>
                  <a:lnTo>
                    <a:pt x="1146" y="303"/>
                  </a:lnTo>
                  <a:lnTo>
                    <a:pt x="1147" y="286"/>
                  </a:lnTo>
                  <a:lnTo>
                    <a:pt x="1146" y="270"/>
                  </a:lnTo>
                  <a:lnTo>
                    <a:pt x="1145" y="254"/>
                  </a:lnTo>
                  <a:lnTo>
                    <a:pt x="1142" y="238"/>
                  </a:lnTo>
                  <a:lnTo>
                    <a:pt x="1139" y="223"/>
                  </a:lnTo>
                  <a:lnTo>
                    <a:pt x="1133" y="209"/>
                  </a:lnTo>
                  <a:lnTo>
                    <a:pt x="1128" y="195"/>
                  </a:lnTo>
                  <a:lnTo>
                    <a:pt x="1120" y="182"/>
                  </a:lnTo>
                  <a:lnTo>
                    <a:pt x="1113" y="170"/>
                  </a:lnTo>
                  <a:lnTo>
                    <a:pt x="1103" y="159"/>
                  </a:lnTo>
                  <a:lnTo>
                    <a:pt x="1093" y="149"/>
                  </a:lnTo>
                  <a:lnTo>
                    <a:pt x="1082" y="141"/>
                  </a:lnTo>
                  <a:lnTo>
                    <a:pt x="1069" y="134"/>
                  </a:lnTo>
                  <a:lnTo>
                    <a:pt x="1055" y="129"/>
                  </a:lnTo>
                  <a:lnTo>
                    <a:pt x="1040" y="124"/>
                  </a:lnTo>
                  <a:lnTo>
                    <a:pt x="1024" y="121"/>
                  </a:lnTo>
                  <a:lnTo>
                    <a:pt x="1007" y="121"/>
                  </a:lnTo>
                  <a:lnTo>
                    <a:pt x="997" y="121"/>
                  </a:lnTo>
                  <a:lnTo>
                    <a:pt x="988" y="122"/>
                  </a:lnTo>
                  <a:lnTo>
                    <a:pt x="979" y="123"/>
                  </a:lnTo>
                  <a:lnTo>
                    <a:pt x="970" y="125"/>
                  </a:lnTo>
                  <a:lnTo>
                    <a:pt x="962" y="128"/>
                  </a:lnTo>
                  <a:lnTo>
                    <a:pt x="953" y="131"/>
                  </a:lnTo>
                  <a:lnTo>
                    <a:pt x="945" y="134"/>
                  </a:lnTo>
                  <a:lnTo>
                    <a:pt x="938" y="138"/>
                  </a:lnTo>
                  <a:lnTo>
                    <a:pt x="931" y="144"/>
                  </a:lnTo>
                  <a:lnTo>
                    <a:pt x="925" y="148"/>
                  </a:lnTo>
                  <a:lnTo>
                    <a:pt x="918" y="155"/>
                  </a:lnTo>
                  <a:lnTo>
                    <a:pt x="913" y="160"/>
                  </a:lnTo>
                  <a:lnTo>
                    <a:pt x="908" y="166"/>
                  </a:lnTo>
                  <a:lnTo>
                    <a:pt x="902" y="174"/>
                  </a:lnTo>
                  <a:lnTo>
                    <a:pt x="899" y="182"/>
                  </a:lnTo>
                  <a:lnTo>
                    <a:pt x="895" y="189"/>
                  </a:lnTo>
                  <a:lnTo>
                    <a:pt x="894" y="189"/>
                  </a:lnTo>
                  <a:lnTo>
                    <a:pt x="894" y="130"/>
                  </a:lnTo>
                  <a:lnTo>
                    <a:pt x="859" y="130"/>
                  </a:lnTo>
                  <a:lnTo>
                    <a:pt x="859" y="558"/>
                  </a:lnTo>
                  <a:close/>
                  <a:moveTo>
                    <a:pt x="354" y="443"/>
                  </a:moveTo>
                  <a:lnTo>
                    <a:pt x="391" y="443"/>
                  </a:lnTo>
                  <a:lnTo>
                    <a:pt x="391" y="268"/>
                  </a:lnTo>
                  <a:lnTo>
                    <a:pt x="391" y="256"/>
                  </a:lnTo>
                  <a:lnTo>
                    <a:pt x="392" y="244"/>
                  </a:lnTo>
                  <a:lnTo>
                    <a:pt x="395" y="233"/>
                  </a:lnTo>
                  <a:lnTo>
                    <a:pt x="397" y="223"/>
                  </a:lnTo>
                  <a:lnTo>
                    <a:pt x="400" y="212"/>
                  </a:lnTo>
                  <a:lnTo>
                    <a:pt x="403" y="203"/>
                  </a:lnTo>
                  <a:lnTo>
                    <a:pt x="409" y="193"/>
                  </a:lnTo>
                  <a:lnTo>
                    <a:pt x="413" y="186"/>
                  </a:lnTo>
                  <a:lnTo>
                    <a:pt x="419" y="178"/>
                  </a:lnTo>
                  <a:lnTo>
                    <a:pt x="426" y="172"/>
                  </a:lnTo>
                  <a:lnTo>
                    <a:pt x="435" y="166"/>
                  </a:lnTo>
                  <a:lnTo>
                    <a:pt x="442" y="161"/>
                  </a:lnTo>
                  <a:lnTo>
                    <a:pt x="452" y="158"/>
                  </a:lnTo>
                  <a:lnTo>
                    <a:pt x="462" y="155"/>
                  </a:lnTo>
                  <a:lnTo>
                    <a:pt x="473" y="153"/>
                  </a:lnTo>
                  <a:lnTo>
                    <a:pt x="484" y="152"/>
                  </a:lnTo>
                  <a:lnTo>
                    <a:pt x="494" y="153"/>
                  </a:lnTo>
                  <a:lnTo>
                    <a:pt x="502" y="155"/>
                  </a:lnTo>
                  <a:lnTo>
                    <a:pt x="509" y="157"/>
                  </a:lnTo>
                  <a:lnTo>
                    <a:pt x="516" y="159"/>
                  </a:lnTo>
                  <a:lnTo>
                    <a:pt x="522" y="162"/>
                  </a:lnTo>
                  <a:lnTo>
                    <a:pt x="527" y="166"/>
                  </a:lnTo>
                  <a:lnTo>
                    <a:pt x="532" y="171"/>
                  </a:lnTo>
                  <a:lnTo>
                    <a:pt x="536" y="175"/>
                  </a:lnTo>
                  <a:lnTo>
                    <a:pt x="539" y="182"/>
                  </a:lnTo>
                  <a:lnTo>
                    <a:pt x="543" y="187"/>
                  </a:lnTo>
                  <a:lnTo>
                    <a:pt x="545" y="193"/>
                  </a:lnTo>
                  <a:lnTo>
                    <a:pt x="547" y="200"/>
                  </a:lnTo>
                  <a:lnTo>
                    <a:pt x="549" y="215"/>
                  </a:lnTo>
                  <a:lnTo>
                    <a:pt x="550" y="230"/>
                  </a:lnTo>
                  <a:lnTo>
                    <a:pt x="550" y="443"/>
                  </a:lnTo>
                  <a:lnTo>
                    <a:pt x="588" y="443"/>
                  </a:lnTo>
                  <a:lnTo>
                    <a:pt x="588" y="266"/>
                  </a:lnTo>
                  <a:lnTo>
                    <a:pt x="589" y="255"/>
                  </a:lnTo>
                  <a:lnTo>
                    <a:pt x="589" y="244"/>
                  </a:lnTo>
                  <a:lnTo>
                    <a:pt x="590" y="233"/>
                  </a:lnTo>
                  <a:lnTo>
                    <a:pt x="592" y="224"/>
                  </a:lnTo>
                  <a:lnTo>
                    <a:pt x="594" y="214"/>
                  </a:lnTo>
                  <a:lnTo>
                    <a:pt x="598" y="204"/>
                  </a:lnTo>
                  <a:lnTo>
                    <a:pt x="602" y="196"/>
                  </a:lnTo>
                  <a:lnTo>
                    <a:pt x="606" y="187"/>
                  </a:lnTo>
                  <a:lnTo>
                    <a:pt x="612" y="179"/>
                  </a:lnTo>
                  <a:lnTo>
                    <a:pt x="617" y="173"/>
                  </a:lnTo>
                  <a:lnTo>
                    <a:pt x="625" y="168"/>
                  </a:lnTo>
                  <a:lnTo>
                    <a:pt x="632" y="162"/>
                  </a:lnTo>
                  <a:lnTo>
                    <a:pt x="641" y="158"/>
                  </a:lnTo>
                  <a:lnTo>
                    <a:pt x="651" y="156"/>
                  </a:lnTo>
                  <a:lnTo>
                    <a:pt x="661" y="153"/>
                  </a:lnTo>
                  <a:lnTo>
                    <a:pt x="673" y="152"/>
                  </a:lnTo>
                  <a:lnTo>
                    <a:pt x="683" y="153"/>
                  </a:lnTo>
                  <a:lnTo>
                    <a:pt x="693" y="153"/>
                  </a:lnTo>
                  <a:lnTo>
                    <a:pt x="701" y="156"/>
                  </a:lnTo>
                  <a:lnTo>
                    <a:pt x="708" y="158"/>
                  </a:lnTo>
                  <a:lnTo>
                    <a:pt x="715" y="161"/>
                  </a:lnTo>
                  <a:lnTo>
                    <a:pt x="721" y="164"/>
                  </a:lnTo>
                  <a:lnTo>
                    <a:pt x="726" y="169"/>
                  </a:lnTo>
                  <a:lnTo>
                    <a:pt x="732" y="173"/>
                  </a:lnTo>
                  <a:lnTo>
                    <a:pt x="735" y="178"/>
                  </a:lnTo>
                  <a:lnTo>
                    <a:pt x="739" y="185"/>
                  </a:lnTo>
                  <a:lnTo>
                    <a:pt x="741" y="191"/>
                  </a:lnTo>
                  <a:lnTo>
                    <a:pt x="743" y="198"/>
                  </a:lnTo>
                  <a:lnTo>
                    <a:pt x="746" y="205"/>
                  </a:lnTo>
                  <a:lnTo>
                    <a:pt x="747" y="214"/>
                  </a:lnTo>
                  <a:lnTo>
                    <a:pt x="748" y="223"/>
                  </a:lnTo>
                  <a:lnTo>
                    <a:pt x="748" y="232"/>
                  </a:lnTo>
                  <a:lnTo>
                    <a:pt x="748" y="443"/>
                  </a:lnTo>
                  <a:lnTo>
                    <a:pt x="786" y="443"/>
                  </a:lnTo>
                  <a:lnTo>
                    <a:pt x="786" y="230"/>
                  </a:lnTo>
                  <a:lnTo>
                    <a:pt x="786" y="217"/>
                  </a:lnTo>
                  <a:lnTo>
                    <a:pt x="785" y="204"/>
                  </a:lnTo>
                  <a:lnTo>
                    <a:pt x="782" y="193"/>
                  </a:lnTo>
                  <a:lnTo>
                    <a:pt x="779" y="183"/>
                  </a:lnTo>
                  <a:lnTo>
                    <a:pt x="776" y="172"/>
                  </a:lnTo>
                  <a:lnTo>
                    <a:pt x="772" y="163"/>
                  </a:lnTo>
                  <a:lnTo>
                    <a:pt x="766" y="156"/>
                  </a:lnTo>
                  <a:lnTo>
                    <a:pt x="760" y="148"/>
                  </a:lnTo>
                  <a:lnTo>
                    <a:pt x="753" y="142"/>
                  </a:lnTo>
                  <a:lnTo>
                    <a:pt x="746" y="136"/>
                  </a:lnTo>
                  <a:lnTo>
                    <a:pt x="737" y="131"/>
                  </a:lnTo>
                  <a:lnTo>
                    <a:pt x="727" y="128"/>
                  </a:lnTo>
                  <a:lnTo>
                    <a:pt x="718" y="124"/>
                  </a:lnTo>
                  <a:lnTo>
                    <a:pt x="707" y="122"/>
                  </a:lnTo>
                  <a:lnTo>
                    <a:pt x="695" y="121"/>
                  </a:lnTo>
                  <a:lnTo>
                    <a:pt x="682" y="121"/>
                  </a:lnTo>
                  <a:lnTo>
                    <a:pt x="667" y="121"/>
                  </a:lnTo>
                  <a:lnTo>
                    <a:pt x="652" y="124"/>
                  </a:lnTo>
                  <a:lnTo>
                    <a:pt x="638" y="129"/>
                  </a:lnTo>
                  <a:lnTo>
                    <a:pt x="624" y="136"/>
                  </a:lnTo>
                  <a:lnTo>
                    <a:pt x="617" y="139"/>
                  </a:lnTo>
                  <a:lnTo>
                    <a:pt x="612" y="145"/>
                  </a:lnTo>
                  <a:lnTo>
                    <a:pt x="605" y="149"/>
                  </a:lnTo>
                  <a:lnTo>
                    <a:pt x="600" y="155"/>
                  </a:lnTo>
                  <a:lnTo>
                    <a:pt x="596" y="161"/>
                  </a:lnTo>
                  <a:lnTo>
                    <a:pt x="590" y="168"/>
                  </a:lnTo>
                  <a:lnTo>
                    <a:pt x="586" y="174"/>
                  </a:lnTo>
                  <a:lnTo>
                    <a:pt x="583" y="182"/>
                  </a:lnTo>
                  <a:lnTo>
                    <a:pt x="580" y="174"/>
                  </a:lnTo>
                  <a:lnTo>
                    <a:pt x="577" y="168"/>
                  </a:lnTo>
                  <a:lnTo>
                    <a:pt x="574" y="161"/>
                  </a:lnTo>
                  <a:lnTo>
                    <a:pt x="570" y="155"/>
                  </a:lnTo>
                  <a:lnTo>
                    <a:pt x="565" y="149"/>
                  </a:lnTo>
                  <a:lnTo>
                    <a:pt x="560" y="145"/>
                  </a:lnTo>
                  <a:lnTo>
                    <a:pt x="554" y="139"/>
                  </a:lnTo>
                  <a:lnTo>
                    <a:pt x="549" y="136"/>
                  </a:lnTo>
                  <a:lnTo>
                    <a:pt x="543" y="132"/>
                  </a:lnTo>
                  <a:lnTo>
                    <a:pt x="536" y="129"/>
                  </a:lnTo>
                  <a:lnTo>
                    <a:pt x="530" y="126"/>
                  </a:lnTo>
                  <a:lnTo>
                    <a:pt x="522" y="124"/>
                  </a:lnTo>
                  <a:lnTo>
                    <a:pt x="508" y="121"/>
                  </a:lnTo>
                  <a:lnTo>
                    <a:pt x="493" y="121"/>
                  </a:lnTo>
                  <a:lnTo>
                    <a:pt x="483" y="121"/>
                  </a:lnTo>
                  <a:lnTo>
                    <a:pt x="475" y="122"/>
                  </a:lnTo>
                  <a:lnTo>
                    <a:pt x="466" y="123"/>
                  </a:lnTo>
                  <a:lnTo>
                    <a:pt x="458" y="125"/>
                  </a:lnTo>
                  <a:lnTo>
                    <a:pt x="451" y="128"/>
                  </a:lnTo>
                  <a:lnTo>
                    <a:pt x="443" y="130"/>
                  </a:lnTo>
                  <a:lnTo>
                    <a:pt x="437" y="133"/>
                  </a:lnTo>
                  <a:lnTo>
                    <a:pt x="430" y="137"/>
                  </a:lnTo>
                  <a:lnTo>
                    <a:pt x="424" y="142"/>
                  </a:lnTo>
                  <a:lnTo>
                    <a:pt x="418" y="146"/>
                  </a:lnTo>
                  <a:lnTo>
                    <a:pt x="413" y="151"/>
                  </a:lnTo>
                  <a:lnTo>
                    <a:pt x="408" y="157"/>
                  </a:lnTo>
                  <a:lnTo>
                    <a:pt x="398" y="169"/>
                  </a:lnTo>
                  <a:lnTo>
                    <a:pt x="390" y="183"/>
                  </a:lnTo>
                  <a:lnTo>
                    <a:pt x="388" y="183"/>
                  </a:lnTo>
                  <a:lnTo>
                    <a:pt x="388" y="130"/>
                  </a:lnTo>
                  <a:lnTo>
                    <a:pt x="354" y="130"/>
                  </a:lnTo>
                  <a:lnTo>
                    <a:pt x="354" y="443"/>
                  </a:lnTo>
                  <a:close/>
                  <a:moveTo>
                    <a:pt x="0" y="443"/>
                  </a:moveTo>
                  <a:lnTo>
                    <a:pt x="303" y="443"/>
                  </a:lnTo>
                  <a:lnTo>
                    <a:pt x="303" y="407"/>
                  </a:lnTo>
                  <a:lnTo>
                    <a:pt x="41" y="407"/>
                  </a:lnTo>
                  <a:lnTo>
                    <a:pt x="41" y="237"/>
                  </a:lnTo>
                  <a:lnTo>
                    <a:pt x="283" y="237"/>
                  </a:lnTo>
                  <a:lnTo>
                    <a:pt x="283" y="201"/>
                  </a:lnTo>
                  <a:lnTo>
                    <a:pt x="41" y="201"/>
                  </a:lnTo>
                  <a:lnTo>
                    <a:pt x="41" y="44"/>
                  </a:lnTo>
                  <a:lnTo>
                    <a:pt x="300" y="44"/>
                  </a:lnTo>
                  <a:lnTo>
                    <a:pt x="300" y="10"/>
                  </a:lnTo>
                  <a:lnTo>
                    <a:pt x="0" y="1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 userDrawn="1"/>
        </p:nvGrpSpPr>
        <p:grpSpPr bwMode="auto">
          <a:xfrm>
            <a:off x="9086851" y="5168900"/>
            <a:ext cx="2377016" cy="1277938"/>
            <a:chOff x="4413" y="3256"/>
            <a:chExt cx="1123" cy="805"/>
          </a:xfrm>
        </p:grpSpPr>
        <p:sp>
          <p:nvSpPr>
            <p:cNvPr id="11" name="Freeform 41"/>
            <p:cNvSpPr>
              <a:spLocks/>
            </p:cNvSpPr>
            <p:nvPr userDrawn="1"/>
          </p:nvSpPr>
          <p:spPr bwMode="auto">
            <a:xfrm>
              <a:off x="5204" y="3256"/>
              <a:ext cx="154" cy="152"/>
            </a:xfrm>
            <a:custGeom>
              <a:avLst/>
              <a:gdLst/>
              <a:ahLst/>
              <a:cxnLst>
                <a:cxn ang="0">
                  <a:pos x="463" y="235"/>
                </a:cxn>
                <a:cxn ang="0">
                  <a:pos x="461" y="258"/>
                </a:cxn>
                <a:cxn ang="0">
                  <a:pos x="456" y="281"/>
                </a:cxn>
                <a:cxn ang="0">
                  <a:pos x="449" y="303"/>
                </a:cxn>
                <a:cxn ang="0">
                  <a:pos x="440" y="323"/>
                </a:cxn>
                <a:cxn ang="0">
                  <a:pos x="429" y="344"/>
                </a:cxn>
                <a:cxn ang="0">
                  <a:pos x="408" y="371"/>
                </a:cxn>
                <a:cxn ang="0">
                  <a:pos x="377" y="402"/>
                </a:cxn>
                <a:cxn ang="0">
                  <a:pos x="339" y="426"/>
                </a:cxn>
                <a:cxn ang="0">
                  <a:pos x="309" y="440"/>
                </a:cxn>
                <a:cxn ang="0">
                  <a:pos x="287" y="446"/>
                </a:cxn>
                <a:cxn ang="0">
                  <a:pos x="266" y="451"/>
                </a:cxn>
                <a:cxn ang="0">
                  <a:pos x="243" y="454"/>
                </a:cxn>
                <a:cxn ang="0">
                  <a:pos x="220" y="454"/>
                </a:cxn>
                <a:cxn ang="0">
                  <a:pos x="196" y="451"/>
                </a:cxn>
                <a:cxn ang="0">
                  <a:pos x="173" y="446"/>
                </a:cxn>
                <a:cxn ang="0">
                  <a:pos x="151" y="440"/>
                </a:cxn>
                <a:cxn ang="0">
                  <a:pos x="131" y="431"/>
                </a:cxn>
                <a:cxn ang="0">
                  <a:pos x="110" y="420"/>
                </a:cxn>
                <a:cxn ang="0">
                  <a:pos x="92" y="408"/>
                </a:cxn>
                <a:cxn ang="0">
                  <a:pos x="75" y="394"/>
                </a:cxn>
                <a:cxn ang="0">
                  <a:pos x="59" y="379"/>
                </a:cxn>
                <a:cxn ang="0">
                  <a:pos x="45" y="362"/>
                </a:cxn>
                <a:cxn ang="0">
                  <a:pos x="33" y="344"/>
                </a:cxn>
                <a:cxn ang="0">
                  <a:pos x="23" y="323"/>
                </a:cxn>
                <a:cxn ang="0">
                  <a:pos x="14" y="303"/>
                </a:cxn>
                <a:cxn ang="0">
                  <a:pos x="7" y="281"/>
                </a:cxn>
                <a:cxn ang="0">
                  <a:pos x="3" y="258"/>
                </a:cxn>
                <a:cxn ang="0">
                  <a:pos x="1" y="235"/>
                </a:cxn>
                <a:cxn ang="0">
                  <a:pos x="1" y="211"/>
                </a:cxn>
                <a:cxn ang="0">
                  <a:pos x="3" y="188"/>
                </a:cxn>
                <a:cxn ang="0">
                  <a:pos x="7" y="166"/>
                </a:cxn>
                <a:cxn ang="0">
                  <a:pos x="14" y="146"/>
                </a:cxn>
                <a:cxn ang="0">
                  <a:pos x="28" y="117"/>
                </a:cxn>
                <a:cxn ang="0">
                  <a:pos x="52" y="81"/>
                </a:cxn>
                <a:cxn ang="0">
                  <a:pos x="83" y="51"/>
                </a:cxn>
                <a:cxn ang="0">
                  <a:pos x="120" y="27"/>
                </a:cxn>
                <a:cxn ang="0">
                  <a:pos x="151" y="14"/>
                </a:cxn>
                <a:cxn ang="0">
                  <a:pos x="173" y="8"/>
                </a:cxn>
                <a:cxn ang="0">
                  <a:pos x="196" y="2"/>
                </a:cxn>
                <a:cxn ang="0">
                  <a:pos x="220" y="0"/>
                </a:cxn>
                <a:cxn ang="0">
                  <a:pos x="243" y="0"/>
                </a:cxn>
                <a:cxn ang="0">
                  <a:pos x="266" y="2"/>
                </a:cxn>
                <a:cxn ang="0">
                  <a:pos x="298" y="10"/>
                </a:cxn>
                <a:cxn ang="0">
                  <a:pos x="339" y="27"/>
                </a:cxn>
                <a:cxn ang="0">
                  <a:pos x="377" y="51"/>
                </a:cxn>
                <a:cxn ang="0">
                  <a:pos x="408" y="81"/>
                </a:cxn>
                <a:cxn ang="0">
                  <a:pos x="434" y="117"/>
                </a:cxn>
                <a:cxn ang="0">
                  <a:pos x="449" y="146"/>
                </a:cxn>
                <a:cxn ang="0">
                  <a:pos x="456" y="166"/>
                </a:cxn>
                <a:cxn ang="0">
                  <a:pos x="461" y="188"/>
                </a:cxn>
                <a:cxn ang="0">
                  <a:pos x="463" y="211"/>
                </a:cxn>
              </a:cxnLst>
              <a:rect l="0" t="0" r="r" b="b"/>
              <a:pathLst>
                <a:path w="463" h="454">
                  <a:moveTo>
                    <a:pt x="463" y="222"/>
                  </a:moveTo>
                  <a:lnTo>
                    <a:pt x="463" y="235"/>
                  </a:lnTo>
                  <a:lnTo>
                    <a:pt x="462" y="246"/>
                  </a:lnTo>
                  <a:lnTo>
                    <a:pt x="461" y="258"/>
                  </a:lnTo>
                  <a:lnTo>
                    <a:pt x="459" y="269"/>
                  </a:lnTo>
                  <a:lnTo>
                    <a:pt x="456" y="281"/>
                  </a:lnTo>
                  <a:lnTo>
                    <a:pt x="452" y="292"/>
                  </a:lnTo>
                  <a:lnTo>
                    <a:pt x="449" y="303"/>
                  </a:lnTo>
                  <a:lnTo>
                    <a:pt x="445" y="313"/>
                  </a:lnTo>
                  <a:lnTo>
                    <a:pt x="440" y="323"/>
                  </a:lnTo>
                  <a:lnTo>
                    <a:pt x="434" y="334"/>
                  </a:lnTo>
                  <a:lnTo>
                    <a:pt x="429" y="344"/>
                  </a:lnTo>
                  <a:lnTo>
                    <a:pt x="422" y="352"/>
                  </a:lnTo>
                  <a:lnTo>
                    <a:pt x="408" y="371"/>
                  </a:lnTo>
                  <a:lnTo>
                    <a:pt x="393" y="387"/>
                  </a:lnTo>
                  <a:lnTo>
                    <a:pt x="377" y="402"/>
                  </a:lnTo>
                  <a:lnTo>
                    <a:pt x="358" y="415"/>
                  </a:lnTo>
                  <a:lnTo>
                    <a:pt x="339" y="426"/>
                  </a:lnTo>
                  <a:lnTo>
                    <a:pt x="320" y="435"/>
                  </a:lnTo>
                  <a:lnTo>
                    <a:pt x="309" y="440"/>
                  </a:lnTo>
                  <a:lnTo>
                    <a:pt x="298" y="443"/>
                  </a:lnTo>
                  <a:lnTo>
                    <a:pt x="287" y="446"/>
                  </a:lnTo>
                  <a:lnTo>
                    <a:pt x="276" y="450"/>
                  </a:lnTo>
                  <a:lnTo>
                    <a:pt x="266" y="451"/>
                  </a:lnTo>
                  <a:lnTo>
                    <a:pt x="255" y="453"/>
                  </a:lnTo>
                  <a:lnTo>
                    <a:pt x="243" y="454"/>
                  </a:lnTo>
                  <a:lnTo>
                    <a:pt x="232" y="454"/>
                  </a:lnTo>
                  <a:lnTo>
                    <a:pt x="220" y="454"/>
                  </a:lnTo>
                  <a:lnTo>
                    <a:pt x="208" y="453"/>
                  </a:lnTo>
                  <a:lnTo>
                    <a:pt x="196" y="451"/>
                  </a:lnTo>
                  <a:lnTo>
                    <a:pt x="185" y="450"/>
                  </a:lnTo>
                  <a:lnTo>
                    <a:pt x="173" y="446"/>
                  </a:lnTo>
                  <a:lnTo>
                    <a:pt x="162" y="443"/>
                  </a:lnTo>
                  <a:lnTo>
                    <a:pt x="151" y="440"/>
                  </a:lnTo>
                  <a:lnTo>
                    <a:pt x="140" y="435"/>
                  </a:lnTo>
                  <a:lnTo>
                    <a:pt x="131" y="431"/>
                  </a:lnTo>
                  <a:lnTo>
                    <a:pt x="120" y="426"/>
                  </a:lnTo>
                  <a:lnTo>
                    <a:pt x="110" y="420"/>
                  </a:lnTo>
                  <a:lnTo>
                    <a:pt x="101" y="415"/>
                  </a:lnTo>
                  <a:lnTo>
                    <a:pt x="92" y="408"/>
                  </a:lnTo>
                  <a:lnTo>
                    <a:pt x="83" y="402"/>
                  </a:lnTo>
                  <a:lnTo>
                    <a:pt x="75" y="394"/>
                  </a:lnTo>
                  <a:lnTo>
                    <a:pt x="67" y="387"/>
                  </a:lnTo>
                  <a:lnTo>
                    <a:pt x="59" y="379"/>
                  </a:lnTo>
                  <a:lnTo>
                    <a:pt x="52" y="371"/>
                  </a:lnTo>
                  <a:lnTo>
                    <a:pt x="45" y="362"/>
                  </a:lnTo>
                  <a:lnTo>
                    <a:pt x="39" y="352"/>
                  </a:lnTo>
                  <a:lnTo>
                    <a:pt x="33" y="344"/>
                  </a:lnTo>
                  <a:lnTo>
                    <a:pt x="28" y="334"/>
                  </a:lnTo>
                  <a:lnTo>
                    <a:pt x="23" y="323"/>
                  </a:lnTo>
                  <a:lnTo>
                    <a:pt x="18" y="313"/>
                  </a:lnTo>
                  <a:lnTo>
                    <a:pt x="14" y="303"/>
                  </a:lnTo>
                  <a:lnTo>
                    <a:pt x="11" y="292"/>
                  </a:lnTo>
                  <a:lnTo>
                    <a:pt x="7" y="281"/>
                  </a:lnTo>
                  <a:lnTo>
                    <a:pt x="5" y="269"/>
                  </a:lnTo>
                  <a:lnTo>
                    <a:pt x="3" y="258"/>
                  </a:lnTo>
                  <a:lnTo>
                    <a:pt x="1" y="246"/>
                  </a:lnTo>
                  <a:lnTo>
                    <a:pt x="1" y="235"/>
                  </a:lnTo>
                  <a:lnTo>
                    <a:pt x="0" y="222"/>
                  </a:lnTo>
                  <a:lnTo>
                    <a:pt x="1" y="211"/>
                  </a:lnTo>
                  <a:lnTo>
                    <a:pt x="1" y="199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7" y="166"/>
                  </a:lnTo>
                  <a:lnTo>
                    <a:pt x="11" y="157"/>
                  </a:lnTo>
                  <a:lnTo>
                    <a:pt x="14" y="146"/>
                  </a:lnTo>
                  <a:lnTo>
                    <a:pt x="18" y="136"/>
                  </a:lnTo>
                  <a:lnTo>
                    <a:pt x="28" y="117"/>
                  </a:lnTo>
                  <a:lnTo>
                    <a:pt x="39" y="98"/>
                  </a:lnTo>
                  <a:lnTo>
                    <a:pt x="52" y="81"/>
                  </a:lnTo>
                  <a:lnTo>
                    <a:pt x="67" y="66"/>
                  </a:lnTo>
                  <a:lnTo>
                    <a:pt x="83" y="51"/>
                  </a:lnTo>
                  <a:lnTo>
                    <a:pt x="101" y="38"/>
                  </a:lnTo>
                  <a:lnTo>
                    <a:pt x="120" y="27"/>
                  </a:lnTo>
                  <a:lnTo>
                    <a:pt x="140" y="17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5" y="4"/>
                  </a:lnTo>
                  <a:lnTo>
                    <a:pt x="196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2" y="0"/>
                  </a:lnTo>
                  <a:lnTo>
                    <a:pt x="243" y="0"/>
                  </a:lnTo>
                  <a:lnTo>
                    <a:pt x="255" y="1"/>
                  </a:lnTo>
                  <a:lnTo>
                    <a:pt x="266" y="2"/>
                  </a:lnTo>
                  <a:lnTo>
                    <a:pt x="276" y="4"/>
                  </a:lnTo>
                  <a:lnTo>
                    <a:pt x="298" y="10"/>
                  </a:lnTo>
                  <a:lnTo>
                    <a:pt x="320" y="17"/>
                  </a:lnTo>
                  <a:lnTo>
                    <a:pt x="339" y="27"/>
                  </a:lnTo>
                  <a:lnTo>
                    <a:pt x="358" y="38"/>
                  </a:lnTo>
                  <a:lnTo>
                    <a:pt x="377" y="51"/>
                  </a:lnTo>
                  <a:lnTo>
                    <a:pt x="393" y="66"/>
                  </a:lnTo>
                  <a:lnTo>
                    <a:pt x="408" y="81"/>
                  </a:lnTo>
                  <a:lnTo>
                    <a:pt x="422" y="98"/>
                  </a:lnTo>
                  <a:lnTo>
                    <a:pt x="434" y="117"/>
                  </a:lnTo>
                  <a:lnTo>
                    <a:pt x="445" y="136"/>
                  </a:lnTo>
                  <a:lnTo>
                    <a:pt x="449" y="146"/>
                  </a:lnTo>
                  <a:lnTo>
                    <a:pt x="452" y="157"/>
                  </a:lnTo>
                  <a:lnTo>
                    <a:pt x="456" y="166"/>
                  </a:lnTo>
                  <a:lnTo>
                    <a:pt x="459" y="177"/>
                  </a:lnTo>
                  <a:lnTo>
                    <a:pt x="461" y="188"/>
                  </a:lnTo>
                  <a:lnTo>
                    <a:pt x="462" y="199"/>
                  </a:lnTo>
                  <a:lnTo>
                    <a:pt x="463" y="211"/>
                  </a:lnTo>
                  <a:lnTo>
                    <a:pt x="463" y="222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Freeform 42"/>
            <p:cNvSpPr>
              <a:spLocks/>
            </p:cNvSpPr>
            <p:nvPr userDrawn="1"/>
          </p:nvSpPr>
          <p:spPr bwMode="auto">
            <a:xfrm>
              <a:off x="5382" y="3508"/>
              <a:ext cx="154" cy="155"/>
            </a:xfrm>
            <a:custGeom>
              <a:avLst/>
              <a:gdLst/>
              <a:ahLst/>
              <a:cxnLst>
                <a:cxn ang="0">
                  <a:pos x="463" y="243"/>
                </a:cxn>
                <a:cxn ang="0">
                  <a:pos x="460" y="268"/>
                </a:cxn>
                <a:cxn ang="0">
                  <a:pos x="455" y="291"/>
                </a:cxn>
                <a:cxn ang="0">
                  <a:pos x="449" y="312"/>
                </a:cxn>
                <a:cxn ang="0">
                  <a:pos x="440" y="333"/>
                </a:cxn>
                <a:cxn ang="0">
                  <a:pos x="429" y="354"/>
                </a:cxn>
                <a:cxn ang="0">
                  <a:pos x="418" y="372"/>
                </a:cxn>
                <a:cxn ang="0">
                  <a:pos x="404" y="389"/>
                </a:cxn>
                <a:cxn ang="0">
                  <a:pos x="388" y="404"/>
                </a:cxn>
                <a:cxn ang="0">
                  <a:pos x="371" y="418"/>
                </a:cxn>
                <a:cxn ang="0">
                  <a:pos x="353" y="430"/>
                </a:cxn>
                <a:cxn ang="0">
                  <a:pos x="333" y="441"/>
                </a:cxn>
                <a:cxn ang="0">
                  <a:pos x="312" y="450"/>
                </a:cxn>
                <a:cxn ang="0">
                  <a:pos x="290" y="456"/>
                </a:cxn>
                <a:cxn ang="0">
                  <a:pos x="267" y="460"/>
                </a:cxn>
                <a:cxn ang="0">
                  <a:pos x="244" y="463"/>
                </a:cxn>
                <a:cxn ang="0">
                  <a:pos x="220" y="463"/>
                </a:cxn>
                <a:cxn ang="0">
                  <a:pos x="197" y="460"/>
                </a:cxn>
                <a:cxn ang="0">
                  <a:pos x="176" y="456"/>
                </a:cxn>
                <a:cxn ang="0">
                  <a:pos x="154" y="450"/>
                </a:cxn>
                <a:cxn ang="0">
                  <a:pos x="124" y="436"/>
                </a:cxn>
                <a:cxn ang="0">
                  <a:pos x="87" y="412"/>
                </a:cxn>
                <a:cxn ang="0">
                  <a:pos x="55" y="381"/>
                </a:cxn>
                <a:cxn ang="0">
                  <a:pos x="34" y="354"/>
                </a:cxn>
                <a:cxn ang="0">
                  <a:pos x="23" y="333"/>
                </a:cxn>
                <a:cxn ang="0">
                  <a:pos x="15" y="312"/>
                </a:cxn>
                <a:cxn ang="0">
                  <a:pos x="7" y="291"/>
                </a:cxn>
                <a:cxn ang="0">
                  <a:pos x="2" y="268"/>
                </a:cxn>
                <a:cxn ang="0">
                  <a:pos x="0" y="243"/>
                </a:cxn>
                <a:cxn ang="0">
                  <a:pos x="0" y="221"/>
                </a:cxn>
                <a:cxn ang="0">
                  <a:pos x="2" y="198"/>
                </a:cxn>
                <a:cxn ang="0">
                  <a:pos x="7" y="176"/>
                </a:cxn>
                <a:cxn ang="0">
                  <a:pos x="15" y="155"/>
                </a:cxn>
                <a:cxn ang="0">
                  <a:pos x="29" y="125"/>
                </a:cxn>
                <a:cxn ang="0">
                  <a:pos x="55" y="87"/>
                </a:cxn>
                <a:cxn ang="0">
                  <a:pos x="87" y="55"/>
                </a:cxn>
                <a:cxn ang="0">
                  <a:pos x="124" y="29"/>
                </a:cxn>
                <a:cxn ang="0">
                  <a:pos x="154" y="14"/>
                </a:cxn>
                <a:cxn ang="0">
                  <a:pos x="176" y="8"/>
                </a:cxn>
                <a:cxn ang="0">
                  <a:pos x="197" y="2"/>
                </a:cxn>
                <a:cxn ang="0">
                  <a:pos x="220" y="0"/>
                </a:cxn>
                <a:cxn ang="0">
                  <a:pos x="244" y="0"/>
                </a:cxn>
                <a:cxn ang="0">
                  <a:pos x="267" y="2"/>
                </a:cxn>
                <a:cxn ang="0">
                  <a:pos x="290" y="8"/>
                </a:cxn>
                <a:cxn ang="0">
                  <a:pos x="312" y="14"/>
                </a:cxn>
                <a:cxn ang="0">
                  <a:pos x="333" y="24"/>
                </a:cxn>
                <a:cxn ang="0">
                  <a:pos x="353" y="35"/>
                </a:cxn>
                <a:cxn ang="0">
                  <a:pos x="380" y="55"/>
                </a:cxn>
                <a:cxn ang="0">
                  <a:pos x="411" y="87"/>
                </a:cxn>
                <a:cxn ang="0">
                  <a:pos x="436" y="125"/>
                </a:cxn>
                <a:cxn ang="0">
                  <a:pos x="452" y="166"/>
                </a:cxn>
                <a:cxn ang="0">
                  <a:pos x="460" y="198"/>
                </a:cxn>
                <a:cxn ang="0">
                  <a:pos x="463" y="221"/>
                </a:cxn>
              </a:cxnLst>
              <a:rect l="0" t="0" r="r" b="b"/>
              <a:pathLst>
                <a:path w="463" h="464">
                  <a:moveTo>
                    <a:pt x="463" y="231"/>
                  </a:moveTo>
                  <a:lnTo>
                    <a:pt x="463" y="243"/>
                  </a:lnTo>
                  <a:lnTo>
                    <a:pt x="462" y="256"/>
                  </a:lnTo>
                  <a:lnTo>
                    <a:pt x="460" y="268"/>
                  </a:lnTo>
                  <a:lnTo>
                    <a:pt x="459" y="279"/>
                  </a:lnTo>
                  <a:lnTo>
                    <a:pt x="455" y="291"/>
                  </a:lnTo>
                  <a:lnTo>
                    <a:pt x="452" y="302"/>
                  </a:lnTo>
                  <a:lnTo>
                    <a:pt x="449" y="312"/>
                  </a:lnTo>
                  <a:lnTo>
                    <a:pt x="445" y="323"/>
                  </a:lnTo>
                  <a:lnTo>
                    <a:pt x="440" y="333"/>
                  </a:lnTo>
                  <a:lnTo>
                    <a:pt x="436" y="344"/>
                  </a:lnTo>
                  <a:lnTo>
                    <a:pt x="429" y="354"/>
                  </a:lnTo>
                  <a:lnTo>
                    <a:pt x="424" y="362"/>
                  </a:lnTo>
                  <a:lnTo>
                    <a:pt x="418" y="372"/>
                  </a:lnTo>
                  <a:lnTo>
                    <a:pt x="411" y="381"/>
                  </a:lnTo>
                  <a:lnTo>
                    <a:pt x="404" y="389"/>
                  </a:lnTo>
                  <a:lnTo>
                    <a:pt x="396" y="397"/>
                  </a:lnTo>
                  <a:lnTo>
                    <a:pt x="388" y="404"/>
                  </a:lnTo>
                  <a:lnTo>
                    <a:pt x="380" y="412"/>
                  </a:lnTo>
                  <a:lnTo>
                    <a:pt x="371" y="418"/>
                  </a:lnTo>
                  <a:lnTo>
                    <a:pt x="361" y="425"/>
                  </a:lnTo>
                  <a:lnTo>
                    <a:pt x="353" y="430"/>
                  </a:lnTo>
                  <a:lnTo>
                    <a:pt x="343" y="436"/>
                  </a:lnTo>
                  <a:lnTo>
                    <a:pt x="333" y="441"/>
                  </a:lnTo>
                  <a:lnTo>
                    <a:pt x="323" y="445"/>
                  </a:lnTo>
                  <a:lnTo>
                    <a:pt x="312" y="450"/>
                  </a:lnTo>
                  <a:lnTo>
                    <a:pt x="301" y="453"/>
                  </a:lnTo>
                  <a:lnTo>
                    <a:pt x="290" y="456"/>
                  </a:lnTo>
                  <a:lnTo>
                    <a:pt x="278" y="458"/>
                  </a:lnTo>
                  <a:lnTo>
                    <a:pt x="267" y="460"/>
                  </a:lnTo>
                  <a:lnTo>
                    <a:pt x="256" y="463"/>
                  </a:lnTo>
                  <a:lnTo>
                    <a:pt x="244" y="463"/>
                  </a:lnTo>
                  <a:lnTo>
                    <a:pt x="231" y="464"/>
                  </a:lnTo>
                  <a:lnTo>
                    <a:pt x="220" y="463"/>
                  </a:lnTo>
                  <a:lnTo>
                    <a:pt x="208" y="463"/>
                  </a:lnTo>
                  <a:lnTo>
                    <a:pt x="197" y="460"/>
                  </a:lnTo>
                  <a:lnTo>
                    <a:pt x="186" y="458"/>
                  </a:lnTo>
                  <a:lnTo>
                    <a:pt x="176" y="456"/>
                  </a:lnTo>
                  <a:lnTo>
                    <a:pt x="165" y="453"/>
                  </a:lnTo>
                  <a:lnTo>
                    <a:pt x="154" y="450"/>
                  </a:lnTo>
                  <a:lnTo>
                    <a:pt x="144" y="445"/>
                  </a:lnTo>
                  <a:lnTo>
                    <a:pt x="124" y="436"/>
                  </a:lnTo>
                  <a:lnTo>
                    <a:pt x="104" y="425"/>
                  </a:lnTo>
                  <a:lnTo>
                    <a:pt x="87" y="412"/>
                  </a:lnTo>
                  <a:lnTo>
                    <a:pt x="70" y="397"/>
                  </a:lnTo>
                  <a:lnTo>
                    <a:pt x="55" y="381"/>
                  </a:lnTo>
                  <a:lnTo>
                    <a:pt x="41" y="362"/>
                  </a:lnTo>
                  <a:lnTo>
                    <a:pt x="34" y="354"/>
                  </a:lnTo>
                  <a:lnTo>
                    <a:pt x="29" y="344"/>
                  </a:lnTo>
                  <a:lnTo>
                    <a:pt x="23" y="333"/>
                  </a:lnTo>
                  <a:lnTo>
                    <a:pt x="19" y="323"/>
                  </a:lnTo>
                  <a:lnTo>
                    <a:pt x="15" y="312"/>
                  </a:lnTo>
                  <a:lnTo>
                    <a:pt x="10" y="302"/>
                  </a:lnTo>
                  <a:lnTo>
                    <a:pt x="7" y="291"/>
                  </a:lnTo>
                  <a:lnTo>
                    <a:pt x="4" y="279"/>
                  </a:lnTo>
                  <a:lnTo>
                    <a:pt x="2" y="268"/>
                  </a:lnTo>
                  <a:lnTo>
                    <a:pt x="1" y="256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1" y="209"/>
                  </a:lnTo>
                  <a:lnTo>
                    <a:pt x="2" y="198"/>
                  </a:lnTo>
                  <a:lnTo>
                    <a:pt x="4" y="187"/>
                  </a:lnTo>
                  <a:lnTo>
                    <a:pt x="7" y="176"/>
                  </a:lnTo>
                  <a:lnTo>
                    <a:pt x="10" y="166"/>
                  </a:lnTo>
                  <a:lnTo>
                    <a:pt x="15" y="155"/>
                  </a:lnTo>
                  <a:lnTo>
                    <a:pt x="19" y="144"/>
                  </a:lnTo>
                  <a:lnTo>
                    <a:pt x="29" y="125"/>
                  </a:lnTo>
                  <a:lnTo>
                    <a:pt x="41" y="105"/>
                  </a:lnTo>
                  <a:lnTo>
                    <a:pt x="55" y="87"/>
                  </a:lnTo>
                  <a:lnTo>
                    <a:pt x="70" y="71"/>
                  </a:lnTo>
                  <a:lnTo>
                    <a:pt x="87" y="55"/>
                  </a:lnTo>
                  <a:lnTo>
                    <a:pt x="104" y="41"/>
                  </a:lnTo>
                  <a:lnTo>
                    <a:pt x="124" y="29"/>
                  </a:lnTo>
                  <a:lnTo>
                    <a:pt x="144" y="19"/>
                  </a:lnTo>
                  <a:lnTo>
                    <a:pt x="154" y="14"/>
                  </a:lnTo>
                  <a:lnTo>
                    <a:pt x="165" y="11"/>
                  </a:lnTo>
                  <a:lnTo>
                    <a:pt x="176" y="8"/>
                  </a:lnTo>
                  <a:lnTo>
                    <a:pt x="186" y="5"/>
                  </a:lnTo>
                  <a:lnTo>
                    <a:pt x="197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4" y="0"/>
                  </a:lnTo>
                  <a:lnTo>
                    <a:pt x="256" y="1"/>
                  </a:lnTo>
                  <a:lnTo>
                    <a:pt x="267" y="2"/>
                  </a:lnTo>
                  <a:lnTo>
                    <a:pt x="278" y="5"/>
                  </a:lnTo>
                  <a:lnTo>
                    <a:pt x="290" y="8"/>
                  </a:lnTo>
                  <a:lnTo>
                    <a:pt x="301" y="11"/>
                  </a:lnTo>
                  <a:lnTo>
                    <a:pt x="312" y="14"/>
                  </a:lnTo>
                  <a:lnTo>
                    <a:pt x="323" y="19"/>
                  </a:lnTo>
                  <a:lnTo>
                    <a:pt x="333" y="24"/>
                  </a:lnTo>
                  <a:lnTo>
                    <a:pt x="343" y="29"/>
                  </a:lnTo>
                  <a:lnTo>
                    <a:pt x="353" y="35"/>
                  </a:lnTo>
                  <a:lnTo>
                    <a:pt x="361" y="41"/>
                  </a:lnTo>
                  <a:lnTo>
                    <a:pt x="380" y="55"/>
                  </a:lnTo>
                  <a:lnTo>
                    <a:pt x="396" y="71"/>
                  </a:lnTo>
                  <a:lnTo>
                    <a:pt x="411" y="87"/>
                  </a:lnTo>
                  <a:lnTo>
                    <a:pt x="424" y="105"/>
                  </a:lnTo>
                  <a:lnTo>
                    <a:pt x="436" y="125"/>
                  </a:lnTo>
                  <a:lnTo>
                    <a:pt x="445" y="144"/>
                  </a:lnTo>
                  <a:lnTo>
                    <a:pt x="452" y="166"/>
                  </a:lnTo>
                  <a:lnTo>
                    <a:pt x="459" y="187"/>
                  </a:lnTo>
                  <a:lnTo>
                    <a:pt x="460" y="198"/>
                  </a:lnTo>
                  <a:lnTo>
                    <a:pt x="462" y="209"/>
                  </a:lnTo>
                  <a:lnTo>
                    <a:pt x="463" y="221"/>
                  </a:lnTo>
                  <a:lnTo>
                    <a:pt x="463" y="231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43"/>
            <p:cNvSpPr>
              <a:spLocks/>
            </p:cNvSpPr>
            <p:nvPr userDrawn="1"/>
          </p:nvSpPr>
          <p:spPr bwMode="auto">
            <a:xfrm>
              <a:off x="5197" y="3283"/>
              <a:ext cx="336" cy="353"/>
            </a:xfrm>
            <a:custGeom>
              <a:avLst/>
              <a:gdLst/>
              <a:ahLst/>
              <a:cxnLst>
                <a:cxn ang="0">
                  <a:pos x="697" y="26"/>
                </a:cxn>
                <a:cxn ang="0">
                  <a:pos x="895" y="61"/>
                </a:cxn>
                <a:cxn ang="0">
                  <a:pos x="983" y="76"/>
                </a:cxn>
                <a:cxn ang="0">
                  <a:pos x="1007" y="80"/>
                </a:cxn>
                <a:cxn ang="0">
                  <a:pos x="1006" y="95"/>
                </a:cxn>
                <a:cxn ang="0">
                  <a:pos x="995" y="163"/>
                </a:cxn>
                <a:cxn ang="0">
                  <a:pos x="983" y="228"/>
                </a:cxn>
                <a:cxn ang="0">
                  <a:pos x="966" y="302"/>
                </a:cxn>
                <a:cxn ang="0">
                  <a:pos x="945" y="376"/>
                </a:cxn>
                <a:cxn ang="0">
                  <a:pos x="924" y="429"/>
                </a:cxn>
                <a:cxn ang="0">
                  <a:pos x="910" y="461"/>
                </a:cxn>
                <a:cxn ang="0">
                  <a:pos x="894" y="490"/>
                </a:cxn>
                <a:cxn ang="0">
                  <a:pos x="876" y="513"/>
                </a:cxn>
                <a:cxn ang="0">
                  <a:pos x="857" y="534"/>
                </a:cxn>
                <a:cxn ang="0">
                  <a:pos x="838" y="551"/>
                </a:cxn>
                <a:cxn ang="0">
                  <a:pos x="808" y="573"/>
                </a:cxn>
                <a:cxn ang="0">
                  <a:pos x="767" y="595"/>
                </a:cxn>
                <a:cxn ang="0">
                  <a:pos x="725" y="613"/>
                </a:cxn>
                <a:cxn ang="0">
                  <a:pos x="683" y="629"/>
                </a:cxn>
                <a:cxn ang="0">
                  <a:pos x="640" y="647"/>
                </a:cxn>
                <a:cxn ang="0">
                  <a:pos x="598" y="671"/>
                </a:cxn>
                <a:cxn ang="0">
                  <a:pos x="565" y="695"/>
                </a:cxn>
                <a:cxn ang="0">
                  <a:pos x="545" y="714"/>
                </a:cxn>
                <a:cxn ang="0">
                  <a:pos x="524" y="736"/>
                </a:cxn>
                <a:cxn ang="0">
                  <a:pos x="507" y="760"/>
                </a:cxn>
                <a:cxn ang="0">
                  <a:pos x="493" y="784"/>
                </a:cxn>
                <a:cxn ang="0">
                  <a:pos x="481" y="810"/>
                </a:cxn>
                <a:cxn ang="0">
                  <a:pos x="468" y="851"/>
                </a:cxn>
                <a:cxn ang="0">
                  <a:pos x="460" y="906"/>
                </a:cxn>
                <a:cxn ang="0">
                  <a:pos x="456" y="958"/>
                </a:cxn>
                <a:cxn ang="0">
                  <a:pos x="457" y="1003"/>
                </a:cxn>
                <a:cxn ang="0">
                  <a:pos x="462" y="1048"/>
                </a:cxn>
                <a:cxn ang="0">
                  <a:pos x="310" y="1031"/>
                </a:cxn>
                <a:cxn ang="0">
                  <a:pos x="113" y="997"/>
                </a:cxn>
                <a:cxn ang="0">
                  <a:pos x="24" y="981"/>
                </a:cxn>
                <a:cxn ang="0">
                  <a:pos x="2" y="978"/>
                </a:cxn>
                <a:cxn ang="0">
                  <a:pos x="3" y="960"/>
                </a:cxn>
                <a:cxn ang="0">
                  <a:pos x="18" y="886"/>
                </a:cxn>
                <a:cxn ang="0">
                  <a:pos x="36" y="814"/>
                </a:cxn>
                <a:cxn ang="0">
                  <a:pos x="59" y="734"/>
                </a:cxn>
                <a:cxn ang="0">
                  <a:pos x="81" y="673"/>
                </a:cxn>
                <a:cxn ang="0">
                  <a:pos x="98" y="634"/>
                </a:cxn>
                <a:cxn ang="0">
                  <a:pos x="116" y="598"/>
                </a:cxn>
                <a:cxn ang="0">
                  <a:pos x="135" y="565"/>
                </a:cxn>
                <a:cxn ang="0">
                  <a:pos x="157" y="536"/>
                </a:cxn>
                <a:cxn ang="0">
                  <a:pos x="180" y="513"/>
                </a:cxn>
                <a:cxn ang="0">
                  <a:pos x="216" y="487"/>
                </a:cxn>
                <a:cxn ang="0">
                  <a:pos x="265" y="460"/>
                </a:cxn>
                <a:cxn ang="0">
                  <a:pos x="335" y="428"/>
                </a:cxn>
                <a:cxn ang="0">
                  <a:pos x="402" y="396"/>
                </a:cxn>
                <a:cxn ang="0">
                  <a:pos x="442" y="370"/>
                </a:cxn>
                <a:cxn ang="0">
                  <a:pos x="469" y="347"/>
                </a:cxn>
                <a:cxn ang="0">
                  <a:pos x="487" y="329"/>
                </a:cxn>
                <a:cxn ang="0">
                  <a:pos x="503" y="308"/>
                </a:cxn>
                <a:cxn ang="0">
                  <a:pos x="517" y="284"/>
                </a:cxn>
                <a:cxn ang="0">
                  <a:pos x="534" y="244"/>
                </a:cxn>
                <a:cxn ang="0">
                  <a:pos x="548" y="190"/>
                </a:cxn>
                <a:cxn ang="0">
                  <a:pos x="556" y="142"/>
                </a:cxn>
                <a:cxn ang="0">
                  <a:pos x="558" y="98"/>
                </a:cxn>
                <a:cxn ang="0">
                  <a:pos x="556" y="62"/>
                </a:cxn>
                <a:cxn ang="0">
                  <a:pos x="551" y="33"/>
                </a:cxn>
                <a:cxn ang="0">
                  <a:pos x="546" y="6"/>
                </a:cxn>
              </a:cxnLst>
              <a:rect l="0" t="0" r="r" b="b"/>
              <a:pathLst>
                <a:path w="1008" h="1058">
                  <a:moveTo>
                    <a:pt x="544" y="0"/>
                  </a:moveTo>
                  <a:lnTo>
                    <a:pt x="697" y="26"/>
                  </a:lnTo>
                  <a:lnTo>
                    <a:pt x="813" y="47"/>
                  </a:lnTo>
                  <a:lnTo>
                    <a:pt x="895" y="61"/>
                  </a:lnTo>
                  <a:lnTo>
                    <a:pt x="950" y="70"/>
                  </a:lnTo>
                  <a:lnTo>
                    <a:pt x="983" y="76"/>
                  </a:lnTo>
                  <a:lnTo>
                    <a:pt x="1001" y="79"/>
                  </a:lnTo>
                  <a:lnTo>
                    <a:pt x="1007" y="80"/>
                  </a:lnTo>
                  <a:lnTo>
                    <a:pt x="1008" y="80"/>
                  </a:lnTo>
                  <a:lnTo>
                    <a:pt x="1006" y="95"/>
                  </a:lnTo>
                  <a:lnTo>
                    <a:pt x="1000" y="135"/>
                  </a:lnTo>
                  <a:lnTo>
                    <a:pt x="995" y="163"/>
                  </a:lnTo>
                  <a:lnTo>
                    <a:pt x="990" y="195"/>
                  </a:lnTo>
                  <a:lnTo>
                    <a:pt x="983" y="228"/>
                  </a:lnTo>
                  <a:lnTo>
                    <a:pt x="975" y="265"/>
                  </a:lnTo>
                  <a:lnTo>
                    <a:pt x="966" y="302"/>
                  </a:lnTo>
                  <a:lnTo>
                    <a:pt x="955" y="339"/>
                  </a:lnTo>
                  <a:lnTo>
                    <a:pt x="945" y="376"/>
                  </a:lnTo>
                  <a:lnTo>
                    <a:pt x="932" y="412"/>
                  </a:lnTo>
                  <a:lnTo>
                    <a:pt x="924" y="429"/>
                  </a:lnTo>
                  <a:lnTo>
                    <a:pt x="918" y="445"/>
                  </a:lnTo>
                  <a:lnTo>
                    <a:pt x="910" y="461"/>
                  </a:lnTo>
                  <a:lnTo>
                    <a:pt x="901" y="475"/>
                  </a:lnTo>
                  <a:lnTo>
                    <a:pt x="894" y="490"/>
                  </a:lnTo>
                  <a:lnTo>
                    <a:pt x="885" y="502"/>
                  </a:lnTo>
                  <a:lnTo>
                    <a:pt x="876" y="513"/>
                  </a:lnTo>
                  <a:lnTo>
                    <a:pt x="867" y="524"/>
                  </a:lnTo>
                  <a:lnTo>
                    <a:pt x="857" y="534"/>
                  </a:lnTo>
                  <a:lnTo>
                    <a:pt x="847" y="542"/>
                  </a:lnTo>
                  <a:lnTo>
                    <a:pt x="838" y="551"/>
                  </a:lnTo>
                  <a:lnTo>
                    <a:pt x="828" y="560"/>
                  </a:lnTo>
                  <a:lnTo>
                    <a:pt x="808" y="573"/>
                  </a:lnTo>
                  <a:lnTo>
                    <a:pt x="788" y="585"/>
                  </a:lnTo>
                  <a:lnTo>
                    <a:pt x="767" y="595"/>
                  </a:lnTo>
                  <a:lnTo>
                    <a:pt x="747" y="604"/>
                  </a:lnTo>
                  <a:lnTo>
                    <a:pt x="725" y="613"/>
                  </a:lnTo>
                  <a:lnTo>
                    <a:pt x="705" y="620"/>
                  </a:lnTo>
                  <a:lnTo>
                    <a:pt x="683" y="629"/>
                  </a:lnTo>
                  <a:lnTo>
                    <a:pt x="662" y="637"/>
                  </a:lnTo>
                  <a:lnTo>
                    <a:pt x="640" y="647"/>
                  </a:lnTo>
                  <a:lnTo>
                    <a:pt x="618" y="658"/>
                  </a:lnTo>
                  <a:lnTo>
                    <a:pt x="598" y="671"/>
                  </a:lnTo>
                  <a:lnTo>
                    <a:pt x="576" y="686"/>
                  </a:lnTo>
                  <a:lnTo>
                    <a:pt x="565" y="695"/>
                  </a:lnTo>
                  <a:lnTo>
                    <a:pt x="555" y="704"/>
                  </a:lnTo>
                  <a:lnTo>
                    <a:pt x="545" y="714"/>
                  </a:lnTo>
                  <a:lnTo>
                    <a:pt x="534" y="725"/>
                  </a:lnTo>
                  <a:lnTo>
                    <a:pt x="524" y="736"/>
                  </a:lnTo>
                  <a:lnTo>
                    <a:pt x="515" y="748"/>
                  </a:lnTo>
                  <a:lnTo>
                    <a:pt x="507" y="760"/>
                  </a:lnTo>
                  <a:lnTo>
                    <a:pt x="499" y="771"/>
                  </a:lnTo>
                  <a:lnTo>
                    <a:pt x="493" y="784"/>
                  </a:lnTo>
                  <a:lnTo>
                    <a:pt x="487" y="797"/>
                  </a:lnTo>
                  <a:lnTo>
                    <a:pt x="481" y="810"/>
                  </a:lnTo>
                  <a:lnTo>
                    <a:pt x="477" y="824"/>
                  </a:lnTo>
                  <a:lnTo>
                    <a:pt x="468" y="851"/>
                  </a:lnTo>
                  <a:lnTo>
                    <a:pt x="463" y="879"/>
                  </a:lnTo>
                  <a:lnTo>
                    <a:pt x="460" y="906"/>
                  </a:lnTo>
                  <a:lnTo>
                    <a:pt x="457" y="933"/>
                  </a:lnTo>
                  <a:lnTo>
                    <a:pt x="456" y="958"/>
                  </a:lnTo>
                  <a:lnTo>
                    <a:pt x="456" y="982"/>
                  </a:lnTo>
                  <a:lnTo>
                    <a:pt x="457" y="1003"/>
                  </a:lnTo>
                  <a:lnTo>
                    <a:pt x="460" y="1021"/>
                  </a:lnTo>
                  <a:lnTo>
                    <a:pt x="462" y="1048"/>
                  </a:lnTo>
                  <a:lnTo>
                    <a:pt x="464" y="1058"/>
                  </a:lnTo>
                  <a:lnTo>
                    <a:pt x="310" y="1031"/>
                  </a:lnTo>
                  <a:lnTo>
                    <a:pt x="196" y="1011"/>
                  </a:lnTo>
                  <a:lnTo>
                    <a:pt x="113" y="997"/>
                  </a:lnTo>
                  <a:lnTo>
                    <a:pt x="58" y="987"/>
                  </a:lnTo>
                  <a:lnTo>
                    <a:pt x="24" y="981"/>
                  </a:lnTo>
                  <a:lnTo>
                    <a:pt x="7" y="979"/>
                  </a:lnTo>
                  <a:lnTo>
                    <a:pt x="2" y="978"/>
                  </a:lnTo>
                  <a:lnTo>
                    <a:pt x="0" y="977"/>
                  </a:lnTo>
                  <a:lnTo>
                    <a:pt x="3" y="960"/>
                  </a:lnTo>
                  <a:lnTo>
                    <a:pt x="11" y="916"/>
                  </a:lnTo>
                  <a:lnTo>
                    <a:pt x="18" y="886"/>
                  </a:lnTo>
                  <a:lnTo>
                    <a:pt x="26" y="851"/>
                  </a:lnTo>
                  <a:lnTo>
                    <a:pt x="36" y="814"/>
                  </a:lnTo>
                  <a:lnTo>
                    <a:pt x="47" y="775"/>
                  </a:lnTo>
                  <a:lnTo>
                    <a:pt x="59" y="734"/>
                  </a:lnTo>
                  <a:lnTo>
                    <a:pt x="74" y="694"/>
                  </a:lnTo>
                  <a:lnTo>
                    <a:pt x="81" y="673"/>
                  </a:lnTo>
                  <a:lnTo>
                    <a:pt x="89" y="654"/>
                  </a:lnTo>
                  <a:lnTo>
                    <a:pt x="98" y="634"/>
                  </a:lnTo>
                  <a:lnTo>
                    <a:pt x="106" y="616"/>
                  </a:lnTo>
                  <a:lnTo>
                    <a:pt x="116" y="598"/>
                  </a:lnTo>
                  <a:lnTo>
                    <a:pt x="126" y="581"/>
                  </a:lnTo>
                  <a:lnTo>
                    <a:pt x="135" y="565"/>
                  </a:lnTo>
                  <a:lnTo>
                    <a:pt x="145" y="550"/>
                  </a:lnTo>
                  <a:lnTo>
                    <a:pt x="157" y="536"/>
                  </a:lnTo>
                  <a:lnTo>
                    <a:pt x="168" y="524"/>
                  </a:lnTo>
                  <a:lnTo>
                    <a:pt x="180" y="513"/>
                  </a:lnTo>
                  <a:lnTo>
                    <a:pt x="192" y="504"/>
                  </a:lnTo>
                  <a:lnTo>
                    <a:pt x="216" y="487"/>
                  </a:lnTo>
                  <a:lnTo>
                    <a:pt x="240" y="473"/>
                  </a:lnTo>
                  <a:lnTo>
                    <a:pt x="265" y="460"/>
                  </a:lnTo>
                  <a:lnTo>
                    <a:pt x="289" y="448"/>
                  </a:lnTo>
                  <a:lnTo>
                    <a:pt x="335" y="428"/>
                  </a:lnTo>
                  <a:lnTo>
                    <a:pt x="381" y="406"/>
                  </a:lnTo>
                  <a:lnTo>
                    <a:pt x="402" y="396"/>
                  </a:lnTo>
                  <a:lnTo>
                    <a:pt x="423" y="384"/>
                  </a:lnTo>
                  <a:lnTo>
                    <a:pt x="442" y="370"/>
                  </a:lnTo>
                  <a:lnTo>
                    <a:pt x="461" y="354"/>
                  </a:lnTo>
                  <a:lnTo>
                    <a:pt x="469" y="347"/>
                  </a:lnTo>
                  <a:lnTo>
                    <a:pt x="478" y="338"/>
                  </a:lnTo>
                  <a:lnTo>
                    <a:pt x="487" y="329"/>
                  </a:lnTo>
                  <a:lnTo>
                    <a:pt x="495" y="319"/>
                  </a:lnTo>
                  <a:lnTo>
                    <a:pt x="503" y="308"/>
                  </a:lnTo>
                  <a:lnTo>
                    <a:pt x="510" y="297"/>
                  </a:lnTo>
                  <a:lnTo>
                    <a:pt x="517" y="284"/>
                  </a:lnTo>
                  <a:lnTo>
                    <a:pt x="524" y="271"/>
                  </a:lnTo>
                  <a:lnTo>
                    <a:pt x="534" y="244"/>
                  </a:lnTo>
                  <a:lnTo>
                    <a:pt x="543" y="217"/>
                  </a:lnTo>
                  <a:lnTo>
                    <a:pt x="548" y="190"/>
                  </a:lnTo>
                  <a:lnTo>
                    <a:pt x="552" y="165"/>
                  </a:lnTo>
                  <a:lnTo>
                    <a:pt x="556" y="142"/>
                  </a:lnTo>
                  <a:lnTo>
                    <a:pt x="557" y="119"/>
                  </a:lnTo>
                  <a:lnTo>
                    <a:pt x="558" y="98"/>
                  </a:lnTo>
                  <a:lnTo>
                    <a:pt x="557" y="79"/>
                  </a:lnTo>
                  <a:lnTo>
                    <a:pt x="556" y="62"/>
                  </a:lnTo>
                  <a:lnTo>
                    <a:pt x="553" y="46"/>
                  </a:lnTo>
                  <a:lnTo>
                    <a:pt x="551" y="33"/>
                  </a:lnTo>
                  <a:lnTo>
                    <a:pt x="549" y="21"/>
                  </a:lnTo>
                  <a:lnTo>
                    <a:pt x="546" y="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Freeform 44"/>
            <p:cNvSpPr>
              <a:spLocks noEditPoints="1"/>
            </p:cNvSpPr>
            <p:nvPr userDrawn="1"/>
          </p:nvSpPr>
          <p:spPr bwMode="auto">
            <a:xfrm>
              <a:off x="4937" y="3966"/>
              <a:ext cx="595" cy="95"/>
            </a:xfrm>
            <a:custGeom>
              <a:avLst/>
              <a:gdLst/>
              <a:ahLst/>
              <a:cxnLst>
                <a:cxn ang="0">
                  <a:pos x="1694" y="262"/>
                </a:cxn>
                <a:cxn ang="0">
                  <a:pos x="1624" y="220"/>
                </a:cxn>
                <a:cxn ang="0">
                  <a:pos x="1736" y="172"/>
                </a:cxn>
                <a:cxn ang="0">
                  <a:pos x="1705" y="99"/>
                </a:cxn>
                <a:cxn ang="0">
                  <a:pos x="1732" y="155"/>
                </a:cxn>
                <a:cxn ang="0">
                  <a:pos x="1609" y="196"/>
                </a:cxn>
                <a:cxn ang="0">
                  <a:pos x="1623" y="275"/>
                </a:cxn>
                <a:cxn ang="0">
                  <a:pos x="1739" y="245"/>
                </a:cxn>
                <a:cxn ang="0">
                  <a:pos x="1780" y="260"/>
                </a:cxn>
                <a:cxn ang="0">
                  <a:pos x="1757" y="114"/>
                </a:cxn>
                <a:cxn ang="0">
                  <a:pos x="1657" y="80"/>
                </a:cxn>
                <a:cxn ang="0">
                  <a:pos x="1632" y="143"/>
                </a:cxn>
                <a:cxn ang="0">
                  <a:pos x="1356" y="164"/>
                </a:cxn>
                <a:cxn ang="0">
                  <a:pos x="1411" y="96"/>
                </a:cxn>
                <a:cxn ang="0">
                  <a:pos x="1470" y="156"/>
                </a:cxn>
                <a:cxn ang="0">
                  <a:pos x="1456" y="81"/>
                </a:cxn>
                <a:cxn ang="0">
                  <a:pos x="1356" y="116"/>
                </a:cxn>
                <a:cxn ang="0">
                  <a:pos x="1275" y="104"/>
                </a:cxn>
                <a:cxn ang="0">
                  <a:pos x="1156" y="95"/>
                </a:cxn>
                <a:cxn ang="0">
                  <a:pos x="1126" y="212"/>
                </a:cxn>
                <a:cxn ang="0">
                  <a:pos x="1213" y="285"/>
                </a:cxn>
                <a:cxn ang="0">
                  <a:pos x="1295" y="230"/>
                </a:cxn>
                <a:cxn ang="0">
                  <a:pos x="1190" y="262"/>
                </a:cxn>
                <a:cxn ang="0">
                  <a:pos x="1148" y="168"/>
                </a:cxn>
                <a:cxn ang="0">
                  <a:pos x="1220" y="96"/>
                </a:cxn>
                <a:cxn ang="0">
                  <a:pos x="1276" y="168"/>
                </a:cxn>
                <a:cxn ang="0">
                  <a:pos x="804" y="78"/>
                </a:cxn>
                <a:cxn ang="0">
                  <a:pos x="732" y="171"/>
                </a:cxn>
                <a:cxn ang="0">
                  <a:pos x="786" y="278"/>
                </a:cxn>
                <a:cxn ang="0">
                  <a:pos x="900" y="248"/>
                </a:cxn>
                <a:cxn ang="0">
                  <a:pos x="906" y="122"/>
                </a:cxn>
                <a:cxn ang="0">
                  <a:pos x="842" y="99"/>
                </a:cxn>
                <a:cxn ang="0">
                  <a:pos x="895" y="173"/>
                </a:cxn>
                <a:cxn ang="0">
                  <a:pos x="856" y="258"/>
                </a:cxn>
                <a:cxn ang="0">
                  <a:pos x="770" y="233"/>
                </a:cxn>
                <a:cxn ang="0">
                  <a:pos x="766" y="136"/>
                </a:cxn>
                <a:cxn ang="0">
                  <a:pos x="695" y="6"/>
                </a:cxn>
                <a:cxn ang="0">
                  <a:pos x="465" y="274"/>
                </a:cxn>
                <a:cxn ang="0">
                  <a:pos x="612" y="261"/>
                </a:cxn>
                <a:cxn ang="0">
                  <a:pos x="622" y="168"/>
                </a:cxn>
                <a:cxn ang="0">
                  <a:pos x="458" y="93"/>
                </a:cxn>
                <a:cxn ang="0">
                  <a:pos x="510" y="23"/>
                </a:cxn>
                <a:cxn ang="0">
                  <a:pos x="596" y="70"/>
                </a:cxn>
                <a:cxn ang="0">
                  <a:pos x="580" y="12"/>
                </a:cxn>
                <a:cxn ang="0">
                  <a:pos x="452" y="23"/>
                </a:cxn>
                <a:cxn ang="0">
                  <a:pos x="439" y="115"/>
                </a:cxn>
                <a:cxn ang="0">
                  <a:pos x="602" y="188"/>
                </a:cxn>
                <a:cxn ang="0">
                  <a:pos x="571" y="256"/>
                </a:cxn>
                <a:cxn ang="0">
                  <a:pos x="452" y="225"/>
                </a:cxn>
                <a:cxn ang="0">
                  <a:pos x="266" y="33"/>
                </a:cxn>
                <a:cxn ang="0">
                  <a:pos x="256" y="12"/>
                </a:cxn>
                <a:cxn ang="0">
                  <a:pos x="260" y="280"/>
                </a:cxn>
                <a:cxn ang="0">
                  <a:pos x="18" y="115"/>
                </a:cxn>
                <a:cxn ang="0">
                  <a:pos x="12" y="239"/>
                </a:cxn>
                <a:cxn ang="0">
                  <a:pos x="124" y="281"/>
                </a:cxn>
                <a:cxn ang="0">
                  <a:pos x="186" y="181"/>
                </a:cxn>
                <a:cxn ang="0">
                  <a:pos x="124" y="81"/>
                </a:cxn>
                <a:cxn ang="0">
                  <a:pos x="149" y="129"/>
                </a:cxn>
                <a:cxn ang="0">
                  <a:pos x="153" y="226"/>
                </a:cxn>
                <a:cxn ang="0">
                  <a:pos x="69" y="262"/>
                </a:cxn>
                <a:cxn ang="0">
                  <a:pos x="23" y="181"/>
                </a:cxn>
                <a:cxn ang="0">
                  <a:pos x="69" y="101"/>
                </a:cxn>
              </a:cxnLst>
              <a:rect l="0" t="0" r="r" b="b"/>
              <a:pathLst>
                <a:path w="1783" h="285">
                  <a:moveTo>
                    <a:pt x="1736" y="203"/>
                  </a:moveTo>
                  <a:lnTo>
                    <a:pt x="1736" y="211"/>
                  </a:lnTo>
                  <a:lnTo>
                    <a:pt x="1735" y="217"/>
                  </a:lnTo>
                  <a:lnTo>
                    <a:pt x="1734" y="224"/>
                  </a:lnTo>
                  <a:lnTo>
                    <a:pt x="1731" y="229"/>
                  </a:lnTo>
                  <a:lnTo>
                    <a:pt x="1729" y="235"/>
                  </a:lnTo>
                  <a:lnTo>
                    <a:pt x="1725" y="240"/>
                  </a:lnTo>
                  <a:lnTo>
                    <a:pt x="1721" y="244"/>
                  </a:lnTo>
                  <a:lnTo>
                    <a:pt x="1716" y="249"/>
                  </a:lnTo>
                  <a:lnTo>
                    <a:pt x="1712" y="253"/>
                  </a:lnTo>
                  <a:lnTo>
                    <a:pt x="1706" y="256"/>
                  </a:lnTo>
                  <a:lnTo>
                    <a:pt x="1701" y="258"/>
                  </a:lnTo>
                  <a:lnTo>
                    <a:pt x="1694" y="262"/>
                  </a:lnTo>
                  <a:lnTo>
                    <a:pt x="1688" y="263"/>
                  </a:lnTo>
                  <a:lnTo>
                    <a:pt x="1681" y="265"/>
                  </a:lnTo>
                  <a:lnTo>
                    <a:pt x="1675" y="265"/>
                  </a:lnTo>
                  <a:lnTo>
                    <a:pt x="1667" y="266"/>
                  </a:lnTo>
                  <a:lnTo>
                    <a:pt x="1660" y="265"/>
                  </a:lnTo>
                  <a:lnTo>
                    <a:pt x="1651" y="263"/>
                  </a:lnTo>
                  <a:lnTo>
                    <a:pt x="1644" y="260"/>
                  </a:lnTo>
                  <a:lnTo>
                    <a:pt x="1637" y="255"/>
                  </a:lnTo>
                  <a:lnTo>
                    <a:pt x="1632" y="250"/>
                  </a:lnTo>
                  <a:lnTo>
                    <a:pt x="1627" y="242"/>
                  </a:lnTo>
                  <a:lnTo>
                    <a:pt x="1624" y="235"/>
                  </a:lnTo>
                  <a:lnTo>
                    <a:pt x="1623" y="226"/>
                  </a:lnTo>
                  <a:lnTo>
                    <a:pt x="1624" y="220"/>
                  </a:lnTo>
                  <a:lnTo>
                    <a:pt x="1626" y="214"/>
                  </a:lnTo>
                  <a:lnTo>
                    <a:pt x="1628" y="209"/>
                  </a:lnTo>
                  <a:lnTo>
                    <a:pt x="1632" y="204"/>
                  </a:lnTo>
                  <a:lnTo>
                    <a:pt x="1637" y="200"/>
                  </a:lnTo>
                  <a:lnTo>
                    <a:pt x="1641" y="197"/>
                  </a:lnTo>
                  <a:lnTo>
                    <a:pt x="1648" y="194"/>
                  </a:lnTo>
                  <a:lnTo>
                    <a:pt x="1654" y="191"/>
                  </a:lnTo>
                  <a:lnTo>
                    <a:pt x="1684" y="185"/>
                  </a:lnTo>
                  <a:lnTo>
                    <a:pt x="1716" y="181"/>
                  </a:lnTo>
                  <a:lnTo>
                    <a:pt x="1721" y="180"/>
                  </a:lnTo>
                  <a:lnTo>
                    <a:pt x="1728" y="177"/>
                  </a:lnTo>
                  <a:lnTo>
                    <a:pt x="1732" y="175"/>
                  </a:lnTo>
                  <a:lnTo>
                    <a:pt x="1736" y="172"/>
                  </a:lnTo>
                  <a:lnTo>
                    <a:pt x="1736" y="172"/>
                  </a:lnTo>
                  <a:lnTo>
                    <a:pt x="1736" y="203"/>
                  </a:lnTo>
                  <a:close/>
                  <a:moveTo>
                    <a:pt x="1632" y="143"/>
                  </a:moveTo>
                  <a:lnTo>
                    <a:pt x="1634" y="131"/>
                  </a:lnTo>
                  <a:lnTo>
                    <a:pt x="1636" y="121"/>
                  </a:lnTo>
                  <a:lnTo>
                    <a:pt x="1641" y="114"/>
                  </a:lnTo>
                  <a:lnTo>
                    <a:pt x="1648" y="107"/>
                  </a:lnTo>
                  <a:lnTo>
                    <a:pt x="1655" y="103"/>
                  </a:lnTo>
                  <a:lnTo>
                    <a:pt x="1664" y="100"/>
                  </a:lnTo>
                  <a:lnTo>
                    <a:pt x="1674" y="97"/>
                  </a:lnTo>
                  <a:lnTo>
                    <a:pt x="1685" y="96"/>
                  </a:lnTo>
                  <a:lnTo>
                    <a:pt x="1695" y="96"/>
                  </a:lnTo>
                  <a:lnTo>
                    <a:pt x="1705" y="99"/>
                  </a:lnTo>
                  <a:lnTo>
                    <a:pt x="1714" y="101"/>
                  </a:lnTo>
                  <a:lnTo>
                    <a:pt x="1721" y="105"/>
                  </a:lnTo>
                  <a:lnTo>
                    <a:pt x="1726" y="107"/>
                  </a:lnTo>
                  <a:lnTo>
                    <a:pt x="1728" y="110"/>
                  </a:lnTo>
                  <a:lnTo>
                    <a:pt x="1731" y="114"/>
                  </a:lnTo>
                  <a:lnTo>
                    <a:pt x="1733" y="117"/>
                  </a:lnTo>
                  <a:lnTo>
                    <a:pt x="1734" y="121"/>
                  </a:lnTo>
                  <a:lnTo>
                    <a:pt x="1735" y="126"/>
                  </a:lnTo>
                  <a:lnTo>
                    <a:pt x="1736" y="131"/>
                  </a:lnTo>
                  <a:lnTo>
                    <a:pt x="1736" y="137"/>
                  </a:lnTo>
                  <a:lnTo>
                    <a:pt x="1736" y="144"/>
                  </a:lnTo>
                  <a:lnTo>
                    <a:pt x="1735" y="150"/>
                  </a:lnTo>
                  <a:lnTo>
                    <a:pt x="1732" y="155"/>
                  </a:lnTo>
                  <a:lnTo>
                    <a:pt x="1729" y="158"/>
                  </a:lnTo>
                  <a:lnTo>
                    <a:pt x="1725" y="160"/>
                  </a:lnTo>
                  <a:lnTo>
                    <a:pt x="1719" y="162"/>
                  </a:lnTo>
                  <a:lnTo>
                    <a:pt x="1713" y="163"/>
                  </a:lnTo>
                  <a:lnTo>
                    <a:pt x="1706" y="164"/>
                  </a:lnTo>
                  <a:lnTo>
                    <a:pt x="1687" y="167"/>
                  </a:lnTo>
                  <a:lnTo>
                    <a:pt x="1667" y="169"/>
                  </a:lnTo>
                  <a:lnTo>
                    <a:pt x="1649" y="172"/>
                  </a:lnTo>
                  <a:lnTo>
                    <a:pt x="1633" y="177"/>
                  </a:lnTo>
                  <a:lnTo>
                    <a:pt x="1626" y="181"/>
                  </a:lnTo>
                  <a:lnTo>
                    <a:pt x="1620" y="185"/>
                  </a:lnTo>
                  <a:lnTo>
                    <a:pt x="1613" y="189"/>
                  </a:lnTo>
                  <a:lnTo>
                    <a:pt x="1609" y="196"/>
                  </a:lnTo>
                  <a:lnTo>
                    <a:pt x="1605" y="202"/>
                  </a:lnTo>
                  <a:lnTo>
                    <a:pt x="1601" y="210"/>
                  </a:lnTo>
                  <a:lnTo>
                    <a:pt x="1600" y="218"/>
                  </a:lnTo>
                  <a:lnTo>
                    <a:pt x="1599" y="228"/>
                  </a:lnTo>
                  <a:lnTo>
                    <a:pt x="1599" y="235"/>
                  </a:lnTo>
                  <a:lnTo>
                    <a:pt x="1600" y="242"/>
                  </a:lnTo>
                  <a:lnTo>
                    <a:pt x="1603" y="248"/>
                  </a:lnTo>
                  <a:lnTo>
                    <a:pt x="1605" y="254"/>
                  </a:lnTo>
                  <a:lnTo>
                    <a:pt x="1608" y="260"/>
                  </a:lnTo>
                  <a:lnTo>
                    <a:pt x="1611" y="264"/>
                  </a:lnTo>
                  <a:lnTo>
                    <a:pt x="1614" y="268"/>
                  </a:lnTo>
                  <a:lnTo>
                    <a:pt x="1619" y="271"/>
                  </a:lnTo>
                  <a:lnTo>
                    <a:pt x="1623" y="275"/>
                  </a:lnTo>
                  <a:lnTo>
                    <a:pt x="1628" y="278"/>
                  </a:lnTo>
                  <a:lnTo>
                    <a:pt x="1634" y="280"/>
                  </a:lnTo>
                  <a:lnTo>
                    <a:pt x="1640" y="282"/>
                  </a:lnTo>
                  <a:lnTo>
                    <a:pt x="1652" y="285"/>
                  </a:lnTo>
                  <a:lnTo>
                    <a:pt x="1666" y="285"/>
                  </a:lnTo>
                  <a:lnTo>
                    <a:pt x="1679" y="285"/>
                  </a:lnTo>
                  <a:lnTo>
                    <a:pt x="1691" y="283"/>
                  </a:lnTo>
                  <a:lnTo>
                    <a:pt x="1701" y="280"/>
                  </a:lnTo>
                  <a:lnTo>
                    <a:pt x="1709" y="276"/>
                  </a:lnTo>
                  <a:lnTo>
                    <a:pt x="1718" y="269"/>
                  </a:lnTo>
                  <a:lnTo>
                    <a:pt x="1725" y="263"/>
                  </a:lnTo>
                  <a:lnTo>
                    <a:pt x="1732" y="255"/>
                  </a:lnTo>
                  <a:lnTo>
                    <a:pt x="1739" y="245"/>
                  </a:lnTo>
                  <a:lnTo>
                    <a:pt x="1739" y="245"/>
                  </a:lnTo>
                  <a:lnTo>
                    <a:pt x="1739" y="253"/>
                  </a:lnTo>
                  <a:lnTo>
                    <a:pt x="1740" y="260"/>
                  </a:lnTo>
                  <a:lnTo>
                    <a:pt x="1742" y="265"/>
                  </a:lnTo>
                  <a:lnTo>
                    <a:pt x="1744" y="270"/>
                  </a:lnTo>
                  <a:lnTo>
                    <a:pt x="1747" y="275"/>
                  </a:lnTo>
                  <a:lnTo>
                    <a:pt x="1753" y="278"/>
                  </a:lnTo>
                  <a:lnTo>
                    <a:pt x="1759" y="279"/>
                  </a:lnTo>
                  <a:lnTo>
                    <a:pt x="1768" y="280"/>
                  </a:lnTo>
                  <a:lnTo>
                    <a:pt x="1775" y="280"/>
                  </a:lnTo>
                  <a:lnTo>
                    <a:pt x="1783" y="279"/>
                  </a:lnTo>
                  <a:lnTo>
                    <a:pt x="1783" y="258"/>
                  </a:lnTo>
                  <a:lnTo>
                    <a:pt x="1780" y="260"/>
                  </a:lnTo>
                  <a:lnTo>
                    <a:pt x="1775" y="260"/>
                  </a:lnTo>
                  <a:lnTo>
                    <a:pt x="1772" y="260"/>
                  </a:lnTo>
                  <a:lnTo>
                    <a:pt x="1769" y="258"/>
                  </a:lnTo>
                  <a:lnTo>
                    <a:pt x="1767" y="257"/>
                  </a:lnTo>
                  <a:lnTo>
                    <a:pt x="1765" y="256"/>
                  </a:lnTo>
                  <a:lnTo>
                    <a:pt x="1763" y="254"/>
                  </a:lnTo>
                  <a:lnTo>
                    <a:pt x="1762" y="252"/>
                  </a:lnTo>
                  <a:lnTo>
                    <a:pt x="1761" y="249"/>
                  </a:lnTo>
                  <a:lnTo>
                    <a:pt x="1761" y="245"/>
                  </a:lnTo>
                  <a:lnTo>
                    <a:pt x="1761" y="140"/>
                  </a:lnTo>
                  <a:lnTo>
                    <a:pt x="1760" y="130"/>
                  </a:lnTo>
                  <a:lnTo>
                    <a:pt x="1759" y="122"/>
                  </a:lnTo>
                  <a:lnTo>
                    <a:pt x="1757" y="114"/>
                  </a:lnTo>
                  <a:lnTo>
                    <a:pt x="1755" y="107"/>
                  </a:lnTo>
                  <a:lnTo>
                    <a:pt x="1752" y="102"/>
                  </a:lnTo>
                  <a:lnTo>
                    <a:pt x="1747" y="96"/>
                  </a:lnTo>
                  <a:lnTo>
                    <a:pt x="1743" y="92"/>
                  </a:lnTo>
                  <a:lnTo>
                    <a:pt x="1738" y="88"/>
                  </a:lnTo>
                  <a:lnTo>
                    <a:pt x="1732" y="85"/>
                  </a:lnTo>
                  <a:lnTo>
                    <a:pt x="1727" y="82"/>
                  </a:lnTo>
                  <a:lnTo>
                    <a:pt x="1720" y="80"/>
                  </a:lnTo>
                  <a:lnTo>
                    <a:pt x="1715" y="79"/>
                  </a:lnTo>
                  <a:lnTo>
                    <a:pt x="1701" y="77"/>
                  </a:lnTo>
                  <a:lnTo>
                    <a:pt x="1688" y="76"/>
                  </a:lnTo>
                  <a:lnTo>
                    <a:pt x="1672" y="77"/>
                  </a:lnTo>
                  <a:lnTo>
                    <a:pt x="1657" y="80"/>
                  </a:lnTo>
                  <a:lnTo>
                    <a:pt x="1650" y="82"/>
                  </a:lnTo>
                  <a:lnTo>
                    <a:pt x="1644" y="85"/>
                  </a:lnTo>
                  <a:lnTo>
                    <a:pt x="1637" y="88"/>
                  </a:lnTo>
                  <a:lnTo>
                    <a:pt x="1632" y="92"/>
                  </a:lnTo>
                  <a:lnTo>
                    <a:pt x="1627" y="96"/>
                  </a:lnTo>
                  <a:lnTo>
                    <a:pt x="1622" y="101"/>
                  </a:lnTo>
                  <a:lnTo>
                    <a:pt x="1619" y="106"/>
                  </a:lnTo>
                  <a:lnTo>
                    <a:pt x="1615" y="113"/>
                  </a:lnTo>
                  <a:lnTo>
                    <a:pt x="1612" y="119"/>
                  </a:lnTo>
                  <a:lnTo>
                    <a:pt x="1610" y="127"/>
                  </a:lnTo>
                  <a:lnTo>
                    <a:pt x="1609" y="134"/>
                  </a:lnTo>
                  <a:lnTo>
                    <a:pt x="1608" y="143"/>
                  </a:lnTo>
                  <a:lnTo>
                    <a:pt x="1632" y="143"/>
                  </a:lnTo>
                  <a:close/>
                  <a:moveTo>
                    <a:pt x="1540" y="280"/>
                  </a:moveTo>
                  <a:lnTo>
                    <a:pt x="1564" y="280"/>
                  </a:lnTo>
                  <a:lnTo>
                    <a:pt x="1564" y="82"/>
                  </a:lnTo>
                  <a:lnTo>
                    <a:pt x="1540" y="82"/>
                  </a:lnTo>
                  <a:lnTo>
                    <a:pt x="1540" y="280"/>
                  </a:lnTo>
                  <a:close/>
                  <a:moveTo>
                    <a:pt x="1540" y="45"/>
                  </a:moveTo>
                  <a:lnTo>
                    <a:pt x="1564" y="45"/>
                  </a:lnTo>
                  <a:lnTo>
                    <a:pt x="1564" y="6"/>
                  </a:lnTo>
                  <a:lnTo>
                    <a:pt x="1540" y="6"/>
                  </a:lnTo>
                  <a:lnTo>
                    <a:pt x="1540" y="45"/>
                  </a:lnTo>
                  <a:close/>
                  <a:moveTo>
                    <a:pt x="1332" y="280"/>
                  </a:moveTo>
                  <a:lnTo>
                    <a:pt x="1356" y="280"/>
                  </a:lnTo>
                  <a:lnTo>
                    <a:pt x="1356" y="164"/>
                  </a:lnTo>
                  <a:lnTo>
                    <a:pt x="1358" y="150"/>
                  </a:lnTo>
                  <a:lnTo>
                    <a:pt x="1362" y="137"/>
                  </a:lnTo>
                  <a:lnTo>
                    <a:pt x="1364" y="131"/>
                  </a:lnTo>
                  <a:lnTo>
                    <a:pt x="1367" y="126"/>
                  </a:lnTo>
                  <a:lnTo>
                    <a:pt x="1370" y="120"/>
                  </a:lnTo>
                  <a:lnTo>
                    <a:pt x="1374" y="116"/>
                  </a:lnTo>
                  <a:lnTo>
                    <a:pt x="1378" y="112"/>
                  </a:lnTo>
                  <a:lnTo>
                    <a:pt x="1382" y="107"/>
                  </a:lnTo>
                  <a:lnTo>
                    <a:pt x="1388" y="104"/>
                  </a:lnTo>
                  <a:lnTo>
                    <a:pt x="1393" y="102"/>
                  </a:lnTo>
                  <a:lnTo>
                    <a:pt x="1398" y="100"/>
                  </a:lnTo>
                  <a:lnTo>
                    <a:pt x="1405" y="97"/>
                  </a:lnTo>
                  <a:lnTo>
                    <a:pt x="1411" y="96"/>
                  </a:lnTo>
                  <a:lnTo>
                    <a:pt x="1419" y="96"/>
                  </a:lnTo>
                  <a:lnTo>
                    <a:pt x="1425" y="96"/>
                  </a:lnTo>
                  <a:lnTo>
                    <a:pt x="1432" y="97"/>
                  </a:lnTo>
                  <a:lnTo>
                    <a:pt x="1438" y="99"/>
                  </a:lnTo>
                  <a:lnTo>
                    <a:pt x="1444" y="101"/>
                  </a:lnTo>
                  <a:lnTo>
                    <a:pt x="1448" y="104"/>
                  </a:lnTo>
                  <a:lnTo>
                    <a:pt x="1452" y="106"/>
                  </a:lnTo>
                  <a:lnTo>
                    <a:pt x="1456" y="109"/>
                  </a:lnTo>
                  <a:lnTo>
                    <a:pt x="1459" y="114"/>
                  </a:lnTo>
                  <a:lnTo>
                    <a:pt x="1463" y="122"/>
                  </a:lnTo>
                  <a:lnTo>
                    <a:pt x="1466" y="133"/>
                  </a:lnTo>
                  <a:lnTo>
                    <a:pt x="1469" y="144"/>
                  </a:lnTo>
                  <a:lnTo>
                    <a:pt x="1470" y="156"/>
                  </a:lnTo>
                  <a:lnTo>
                    <a:pt x="1470" y="280"/>
                  </a:lnTo>
                  <a:lnTo>
                    <a:pt x="1493" y="280"/>
                  </a:lnTo>
                  <a:lnTo>
                    <a:pt x="1493" y="153"/>
                  </a:lnTo>
                  <a:lnTo>
                    <a:pt x="1492" y="135"/>
                  </a:lnTo>
                  <a:lnTo>
                    <a:pt x="1490" y="120"/>
                  </a:lnTo>
                  <a:lnTo>
                    <a:pt x="1488" y="114"/>
                  </a:lnTo>
                  <a:lnTo>
                    <a:pt x="1485" y="107"/>
                  </a:lnTo>
                  <a:lnTo>
                    <a:pt x="1482" y="102"/>
                  </a:lnTo>
                  <a:lnTo>
                    <a:pt x="1478" y="96"/>
                  </a:lnTo>
                  <a:lnTo>
                    <a:pt x="1474" y="92"/>
                  </a:lnTo>
                  <a:lnTo>
                    <a:pt x="1469" y="88"/>
                  </a:lnTo>
                  <a:lnTo>
                    <a:pt x="1462" y="85"/>
                  </a:lnTo>
                  <a:lnTo>
                    <a:pt x="1456" y="81"/>
                  </a:lnTo>
                  <a:lnTo>
                    <a:pt x="1448" y="79"/>
                  </a:lnTo>
                  <a:lnTo>
                    <a:pt x="1439" y="78"/>
                  </a:lnTo>
                  <a:lnTo>
                    <a:pt x="1431" y="77"/>
                  </a:lnTo>
                  <a:lnTo>
                    <a:pt x="1421" y="76"/>
                  </a:lnTo>
                  <a:lnTo>
                    <a:pt x="1410" y="77"/>
                  </a:lnTo>
                  <a:lnTo>
                    <a:pt x="1401" y="79"/>
                  </a:lnTo>
                  <a:lnTo>
                    <a:pt x="1391" y="82"/>
                  </a:lnTo>
                  <a:lnTo>
                    <a:pt x="1382" y="87"/>
                  </a:lnTo>
                  <a:lnTo>
                    <a:pt x="1375" y="93"/>
                  </a:lnTo>
                  <a:lnTo>
                    <a:pt x="1367" y="100"/>
                  </a:lnTo>
                  <a:lnTo>
                    <a:pt x="1362" y="107"/>
                  </a:lnTo>
                  <a:lnTo>
                    <a:pt x="1357" y="116"/>
                  </a:lnTo>
                  <a:lnTo>
                    <a:pt x="1356" y="116"/>
                  </a:lnTo>
                  <a:lnTo>
                    <a:pt x="1356" y="82"/>
                  </a:lnTo>
                  <a:lnTo>
                    <a:pt x="1332" y="82"/>
                  </a:lnTo>
                  <a:lnTo>
                    <a:pt x="1332" y="280"/>
                  </a:lnTo>
                  <a:close/>
                  <a:moveTo>
                    <a:pt x="1300" y="187"/>
                  </a:moveTo>
                  <a:lnTo>
                    <a:pt x="1300" y="177"/>
                  </a:lnTo>
                  <a:lnTo>
                    <a:pt x="1299" y="167"/>
                  </a:lnTo>
                  <a:lnTo>
                    <a:pt x="1298" y="157"/>
                  </a:lnTo>
                  <a:lnTo>
                    <a:pt x="1296" y="146"/>
                  </a:lnTo>
                  <a:lnTo>
                    <a:pt x="1294" y="137"/>
                  </a:lnTo>
                  <a:lnTo>
                    <a:pt x="1290" y="128"/>
                  </a:lnTo>
                  <a:lnTo>
                    <a:pt x="1286" y="119"/>
                  </a:lnTo>
                  <a:lnTo>
                    <a:pt x="1281" y="110"/>
                  </a:lnTo>
                  <a:lnTo>
                    <a:pt x="1275" y="104"/>
                  </a:lnTo>
                  <a:lnTo>
                    <a:pt x="1269" y="96"/>
                  </a:lnTo>
                  <a:lnTo>
                    <a:pt x="1261" y="91"/>
                  </a:lnTo>
                  <a:lnTo>
                    <a:pt x="1254" y="86"/>
                  </a:lnTo>
                  <a:lnTo>
                    <a:pt x="1245" y="81"/>
                  </a:lnTo>
                  <a:lnTo>
                    <a:pt x="1235" y="79"/>
                  </a:lnTo>
                  <a:lnTo>
                    <a:pt x="1224" y="77"/>
                  </a:lnTo>
                  <a:lnTo>
                    <a:pt x="1213" y="76"/>
                  </a:lnTo>
                  <a:lnTo>
                    <a:pt x="1202" y="77"/>
                  </a:lnTo>
                  <a:lnTo>
                    <a:pt x="1191" y="78"/>
                  </a:lnTo>
                  <a:lnTo>
                    <a:pt x="1181" y="81"/>
                  </a:lnTo>
                  <a:lnTo>
                    <a:pt x="1173" y="86"/>
                  </a:lnTo>
                  <a:lnTo>
                    <a:pt x="1164" y="90"/>
                  </a:lnTo>
                  <a:lnTo>
                    <a:pt x="1156" y="95"/>
                  </a:lnTo>
                  <a:lnTo>
                    <a:pt x="1150" y="102"/>
                  </a:lnTo>
                  <a:lnTo>
                    <a:pt x="1145" y="109"/>
                  </a:lnTo>
                  <a:lnTo>
                    <a:pt x="1139" y="117"/>
                  </a:lnTo>
                  <a:lnTo>
                    <a:pt x="1135" y="124"/>
                  </a:lnTo>
                  <a:lnTo>
                    <a:pt x="1132" y="133"/>
                  </a:lnTo>
                  <a:lnTo>
                    <a:pt x="1128" y="143"/>
                  </a:lnTo>
                  <a:lnTo>
                    <a:pt x="1126" y="151"/>
                  </a:lnTo>
                  <a:lnTo>
                    <a:pt x="1125" y="161"/>
                  </a:lnTo>
                  <a:lnTo>
                    <a:pt x="1124" y="171"/>
                  </a:lnTo>
                  <a:lnTo>
                    <a:pt x="1123" y="181"/>
                  </a:lnTo>
                  <a:lnTo>
                    <a:pt x="1124" y="191"/>
                  </a:lnTo>
                  <a:lnTo>
                    <a:pt x="1125" y="202"/>
                  </a:lnTo>
                  <a:lnTo>
                    <a:pt x="1126" y="212"/>
                  </a:lnTo>
                  <a:lnTo>
                    <a:pt x="1128" y="222"/>
                  </a:lnTo>
                  <a:lnTo>
                    <a:pt x="1132" y="230"/>
                  </a:lnTo>
                  <a:lnTo>
                    <a:pt x="1135" y="239"/>
                  </a:lnTo>
                  <a:lnTo>
                    <a:pt x="1139" y="248"/>
                  </a:lnTo>
                  <a:lnTo>
                    <a:pt x="1145" y="254"/>
                  </a:lnTo>
                  <a:lnTo>
                    <a:pt x="1150" y="262"/>
                  </a:lnTo>
                  <a:lnTo>
                    <a:pt x="1156" y="267"/>
                  </a:lnTo>
                  <a:lnTo>
                    <a:pt x="1164" y="272"/>
                  </a:lnTo>
                  <a:lnTo>
                    <a:pt x="1173" y="278"/>
                  </a:lnTo>
                  <a:lnTo>
                    <a:pt x="1181" y="281"/>
                  </a:lnTo>
                  <a:lnTo>
                    <a:pt x="1191" y="283"/>
                  </a:lnTo>
                  <a:lnTo>
                    <a:pt x="1202" y="285"/>
                  </a:lnTo>
                  <a:lnTo>
                    <a:pt x="1213" y="285"/>
                  </a:lnTo>
                  <a:lnTo>
                    <a:pt x="1222" y="285"/>
                  </a:lnTo>
                  <a:lnTo>
                    <a:pt x="1231" y="284"/>
                  </a:lnTo>
                  <a:lnTo>
                    <a:pt x="1239" y="283"/>
                  </a:lnTo>
                  <a:lnTo>
                    <a:pt x="1246" y="281"/>
                  </a:lnTo>
                  <a:lnTo>
                    <a:pt x="1254" y="279"/>
                  </a:lnTo>
                  <a:lnTo>
                    <a:pt x="1260" y="276"/>
                  </a:lnTo>
                  <a:lnTo>
                    <a:pt x="1266" y="271"/>
                  </a:lnTo>
                  <a:lnTo>
                    <a:pt x="1271" y="267"/>
                  </a:lnTo>
                  <a:lnTo>
                    <a:pt x="1276" y="263"/>
                  </a:lnTo>
                  <a:lnTo>
                    <a:pt x="1281" y="257"/>
                  </a:lnTo>
                  <a:lnTo>
                    <a:pt x="1285" y="251"/>
                  </a:lnTo>
                  <a:lnTo>
                    <a:pt x="1288" y="244"/>
                  </a:lnTo>
                  <a:lnTo>
                    <a:pt x="1295" y="230"/>
                  </a:lnTo>
                  <a:lnTo>
                    <a:pt x="1299" y="215"/>
                  </a:lnTo>
                  <a:lnTo>
                    <a:pt x="1275" y="215"/>
                  </a:lnTo>
                  <a:lnTo>
                    <a:pt x="1272" y="226"/>
                  </a:lnTo>
                  <a:lnTo>
                    <a:pt x="1268" y="236"/>
                  </a:lnTo>
                  <a:lnTo>
                    <a:pt x="1261" y="244"/>
                  </a:lnTo>
                  <a:lnTo>
                    <a:pt x="1255" y="252"/>
                  </a:lnTo>
                  <a:lnTo>
                    <a:pt x="1246" y="257"/>
                  </a:lnTo>
                  <a:lnTo>
                    <a:pt x="1236" y="262"/>
                  </a:lnTo>
                  <a:lnTo>
                    <a:pt x="1226" y="265"/>
                  </a:lnTo>
                  <a:lnTo>
                    <a:pt x="1213" y="266"/>
                  </a:lnTo>
                  <a:lnTo>
                    <a:pt x="1205" y="265"/>
                  </a:lnTo>
                  <a:lnTo>
                    <a:pt x="1196" y="264"/>
                  </a:lnTo>
                  <a:lnTo>
                    <a:pt x="1190" y="262"/>
                  </a:lnTo>
                  <a:lnTo>
                    <a:pt x="1183" y="258"/>
                  </a:lnTo>
                  <a:lnTo>
                    <a:pt x="1177" y="254"/>
                  </a:lnTo>
                  <a:lnTo>
                    <a:pt x="1172" y="250"/>
                  </a:lnTo>
                  <a:lnTo>
                    <a:pt x="1167" y="245"/>
                  </a:lnTo>
                  <a:lnTo>
                    <a:pt x="1163" y="240"/>
                  </a:lnTo>
                  <a:lnTo>
                    <a:pt x="1160" y="234"/>
                  </a:lnTo>
                  <a:lnTo>
                    <a:pt x="1156" y="228"/>
                  </a:lnTo>
                  <a:lnTo>
                    <a:pt x="1153" y="222"/>
                  </a:lnTo>
                  <a:lnTo>
                    <a:pt x="1151" y="214"/>
                  </a:lnTo>
                  <a:lnTo>
                    <a:pt x="1149" y="201"/>
                  </a:lnTo>
                  <a:lnTo>
                    <a:pt x="1148" y="187"/>
                  </a:lnTo>
                  <a:lnTo>
                    <a:pt x="1300" y="187"/>
                  </a:lnTo>
                  <a:close/>
                  <a:moveTo>
                    <a:pt x="1148" y="168"/>
                  </a:moveTo>
                  <a:lnTo>
                    <a:pt x="1150" y="154"/>
                  </a:lnTo>
                  <a:lnTo>
                    <a:pt x="1154" y="141"/>
                  </a:lnTo>
                  <a:lnTo>
                    <a:pt x="1160" y="129"/>
                  </a:lnTo>
                  <a:lnTo>
                    <a:pt x="1167" y="118"/>
                  </a:lnTo>
                  <a:lnTo>
                    <a:pt x="1172" y="114"/>
                  </a:lnTo>
                  <a:lnTo>
                    <a:pt x="1176" y="109"/>
                  </a:lnTo>
                  <a:lnTo>
                    <a:pt x="1181" y="105"/>
                  </a:lnTo>
                  <a:lnTo>
                    <a:pt x="1187" y="103"/>
                  </a:lnTo>
                  <a:lnTo>
                    <a:pt x="1192" y="100"/>
                  </a:lnTo>
                  <a:lnTo>
                    <a:pt x="1199" y="97"/>
                  </a:lnTo>
                  <a:lnTo>
                    <a:pt x="1206" y="96"/>
                  </a:lnTo>
                  <a:lnTo>
                    <a:pt x="1213" y="96"/>
                  </a:lnTo>
                  <a:lnTo>
                    <a:pt x="1220" y="96"/>
                  </a:lnTo>
                  <a:lnTo>
                    <a:pt x="1227" y="97"/>
                  </a:lnTo>
                  <a:lnTo>
                    <a:pt x="1233" y="100"/>
                  </a:lnTo>
                  <a:lnTo>
                    <a:pt x="1239" y="103"/>
                  </a:lnTo>
                  <a:lnTo>
                    <a:pt x="1245" y="105"/>
                  </a:lnTo>
                  <a:lnTo>
                    <a:pt x="1249" y="109"/>
                  </a:lnTo>
                  <a:lnTo>
                    <a:pt x="1255" y="114"/>
                  </a:lnTo>
                  <a:lnTo>
                    <a:pt x="1259" y="118"/>
                  </a:lnTo>
                  <a:lnTo>
                    <a:pt x="1262" y="123"/>
                  </a:lnTo>
                  <a:lnTo>
                    <a:pt x="1266" y="129"/>
                  </a:lnTo>
                  <a:lnTo>
                    <a:pt x="1269" y="134"/>
                  </a:lnTo>
                  <a:lnTo>
                    <a:pt x="1271" y="141"/>
                  </a:lnTo>
                  <a:lnTo>
                    <a:pt x="1274" y="154"/>
                  </a:lnTo>
                  <a:lnTo>
                    <a:pt x="1276" y="168"/>
                  </a:lnTo>
                  <a:lnTo>
                    <a:pt x="1148" y="168"/>
                  </a:lnTo>
                  <a:close/>
                  <a:moveTo>
                    <a:pt x="1010" y="280"/>
                  </a:moveTo>
                  <a:lnTo>
                    <a:pt x="1035" y="280"/>
                  </a:lnTo>
                  <a:lnTo>
                    <a:pt x="1110" y="82"/>
                  </a:lnTo>
                  <a:lnTo>
                    <a:pt x="1085" y="82"/>
                  </a:lnTo>
                  <a:lnTo>
                    <a:pt x="1024" y="256"/>
                  </a:lnTo>
                  <a:lnTo>
                    <a:pt x="1022" y="256"/>
                  </a:lnTo>
                  <a:lnTo>
                    <a:pt x="960" y="82"/>
                  </a:lnTo>
                  <a:lnTo>
                    <a:pt x="933" y="82"/>
                  </a:lnTo>
                  <a:lnTo>
                    <a:pt x="1010" y="280"/>
                  </a:lnTo>
                  <a:close/>
                  <a:moveTo>
                    <a:pt x="826" y="76"/>
                  </a:moveTo>
                  <a:lnTo>
                    <a:pt x="815" y="77"/>
                  </a:lnTo>
                  <a:lnTo>
                    <a:pt x="804" y="78"/>
                  </a:lnTo>
                  <a:lnTo>
                    <a:pt x="795" y="81"/>
                  </a:lnTo>
                  <a:lnTo>
                    <a:pt x="786" y="85"/>
                  </a:lnTo>
                  <a:lnTo>
                    <a:pt x="777" y="89"/>
                  </a:lnTo>
                  <a:lnTo>
                    <a:pt x="770" y="94"/>
                  </a:lnTo>
                  <a:lnTo>
                    <a:pt x="762" y="101"/>
                  </a:lnTo>
                  <a:lnTo>
                    <a:pt x="757" y="107"/>
                  </a:lnTo>
                  <a:lnTo>
                    <a:pt x="750" y="115"/>
                  </a:lnTo>
                  <a:lnTo>
                    <a:pt x="746" y="122"/>
                  </a:lnTo>
                  <a:lnTo>
                    <a:pt x="742" y="131"/>
                  </a:lnTo>
                  <a:lnTo>
                    <a:pt x="738" y="141"/>
                  </a:lnTo>
                  <a:lnTo>
                    <a:pt x="735" y="150"/>
                  </a:lnTo>
                  <a:lnTo>
                    <a:pt x="734" y="160"/>
                  </a:lnTo>
                  <a:lnTo>
                    <a:pt x="732" y="171"/>
                  </a:lnTo>
                  <a:lnTo>
                    <a:pt x="732" y="181"/>
                  </a:lnTo>
                  <a:lnTo>
                    <a:pt x="732" y="191"/>
                  </a:lnTo>
                  <a:lnTo>
                    <a:pt x="734" y="202"/>
                  </a:lnTo>
                  <a:lnTo>
                    <a:pt x="735" y="212"/>
                  </a:lnTo>
                  <a:lnTo>
                    <a:pt x="738" y="222"/>
                  </a:lnTo>
                  <a:lnTo>
                    <a:pt x="742" y="230"/>
                  </a:lnTo>
                  <a:lnTo>
                    <a:pt x="746" y="239"/>
                  </a:lnTo>
                  <a:lnTo>
                    <a:pt x="750" y="248"/>
                  </a:lnTo>
                  <a:lnTo>
                    <a:pt x="757" y="255"/>
                  </a:lnTo>
                  <a:lnTo>
                    <a:pt x="762" y="262"/>
                  </a:lnTo>
                  <a:lnTo>
                    <a:pt x="770" y="268"/>
                  </a:lnTo>
                  <a:lnTo>
                    <a:pt x="777" y="272"/>
                  </a:lnTo>
                  <a:lnTo>
                    <a:pt x="786" y="278"/>
                  </a:lnTo>
                  <a:lnTo>
                    <a:pt x="795" y="281"/>
                  </a:lnTo>
                  <a:lnTo>
                    <a:pt x="804" y="283"/>
                  </a:lnTo>
                  <a:lnTo>
                    <a:pt x="815" y="285"/>
                  </a:lnTo>
                  <a:lnTo>
                    <a:pt x="826" y="285"/>
                  </a:lnTo>
                  <a:lnTo>
                    <a:pt x="837" y="285"/>
                  </a:lnTo>
                  <a:lnTo>
                    <a:pt x="847" y="283"/>
                  </a:lnTo>
                  <a:lnTo>
                    <a:pt x="857" y="281"/>
                  </a:lnTo>
                  <a:lnTo>
                    <a:pt x="866" y="278"/>
                  </a:lnTo>
                  <a:lnTo>
                    <a:pt x="874" y="272"/>
                  </a:lnTo>
                  <a:lnTo>
                    <a:pt x="882" y="268"/>
                  </a:lnTo>
                  <a:lnTo>
                    <a:pt x="889" y="262"/>
                  </a:lnTo>
                  <a:lnTo>
                    <a:pt x="895" y="255"/>
                  </a:lnTo>
                  <a:lnTo>
                    <a:pt x="900" y="248"/>
                  </a:lnTo>
                  <a:lnTo>
                    <a:pt x="906" y="239"/>
                  </a:lnTo>
                  <a:lnTo>
                    <a:pt x="910" y="230"/>
                  </a:lnTo>
                  <a:lnTo>
                    <a:pt x="913" y="222"/>
                  </a:lnTo>
                  <a:lnTo>
                    <a:pt x="916" y="212"/>
                  </a:lnTo>
                  <a:lnTo>
                    <a:pt x="918" y="202"/>
                  </a:lnTo>
                  <a:lnTo>
                    <a:pt x="919" y="191"/>
                  </a:lnTo>
                  <a:lnTo>
                    <a:pt x="920" y="181"/>
                  </a:lnTo>
                  <a:lnTo>
                    <a:pt x="919" y="171"/>
                  </a:lnTo>
                  <a:lnTo>
                    <a:pt x="918" y="160"/>
                  </a:lnTo>
                  <a:lnTo>
                    <a:pt x="916" y="150"/>
                  </a:lnTo>
                  <a:lnTo>
                    <a:pt x="913" y="141"/>
                  </a:lnTo>
                  <a:lnTo>
                    <a:pt x="910" y="131"/>
                  </a:lnTo>
                  <a:lnTo>
                    <a:pt x="906" y="122"/>
                  </a:lnTo>
                  <a:lnTo>
                    <a:pt x="900" y="115"/>
                  </a:lnTo>
                  <a:lnTo>
                    <a:pt x="895" y="107"/>
                  </a:lnTo>
                  <a:lnTo>
                    <a:pt x="889" y="101"/>
                  </a:lnTo>
                  <a:lnTo>
                    <a:pt x="882" y="94"/>
                  </a:lnTo>
                  <a:lnTo>
                    <a:pt x="874" y="89"/>
                  </a:lnTo>
                  <a:lnTo>
                    <a:pt x="866" y="85"/>
                  </a:lnTo>
                  <a:lnTo>
                    <a:pt x="857" y="81"/>
                  </a:lnTo>
                  <a:lnTo>
                    <a:pt x="847" y="78"/>
                  </a:lnTo>
                  <a:lnTo>
                    <a:pt x="837" y="77"/>
                  </a:lnTo>
                  <a:lnTo>
                    <a:pt x="826" y="76"/>
                  </a:lnTo>
                  <a:close/>
                  <a:moveTo>
                    <a:pt x="826" y="96"/>
                  </a:moveTo>
                  <a:lnTo>
                    <a:pt x="835" y="96"/>
                  </a:lnTo>
                  <a:lnTo>
                    <a:pt x="842" y="99"/>
                  </a:lnTo>
                  <a:lnTo>
                    <a:pt x="850" y="101"/>
                  </a:lnTo>
                  <a:lnTo>
                    <a:pt x="856" y="104"/>
                  </a:lnTo>
                  <a:lnTo>
                    <a:pt x="863" y="107"/>
                  </a:lnTo>
                  <a:lnTo>
                    <a:pt x="868" y="113"/>
                  </a:lnTo>
                  <a:lnTo>
                    <a:pt x="873" y="117"/>
                  </a:lnTo>
                  <a:lnTo>
                    <a:pt x="878" y="123"/>
                  </a:lnTo>
                  <a:lnTo>
                    <a:pt x="882" y="129"/>
                  </a:lnTo>
                  <a:lnTo>
                    <a:pt x="885" y="136"/>
                  </a:lnTo>
                  <a:lnTo>
                    <a:pt x="889" y="143"/>
                  </a:lnTo>
                  <a:lnTo>
                    <a:pt x="891" y="150"/>
                  </a:lnTo>
                  <a:lnTo>
                    <a:pt x="893" y="158"/>
                  </a:lnTo>
                  <a:lnTo>
                    <a:pt x="894" y="166"/>
                  </a:lnTo>
                  <a:lnTo>
                    <a:pt x="895" y="173"/>
                  </a:lnTo>
                  <a:lnTo>
                    <a:pt x="895" y="181"/>
                  </a:lnTo>
                  <a:lnTo>
                    <a:pt x="895" y="189"/>
                  </a:lnTo>
                  <a:lnTo>
                    <a:pt x="894" y="197"/>
                  </a:lnTo>
                  <a:lnTo>
                    <a:pt x="893" y="204"/>
                  </a:lnTo>
                  <a:lnTo>
                    <a:pt x="891" y="212"/>
                  </a:lnTo>
                  <a:lnTo>
                    <a:pt x="889" y="220"/>
                  </a:lnTo>
                  <a:lnTo>
                    <a:pt x="885" y="226"/>
                  </a:lnTo>
                  <a:lnTo>
                    <a:pt x="882" y="233"/>
                  </a:lnTo>
                  <a:lnTo>
                    <a:pt x="878" y="239"/>
                  </a:lnTo>
                  <a:lnTo>
                    <a:pt x="873" y="244"/>
                  </a:lnTo>
                  <a:lnTo>
                    <a:pt x="868" y="250"/>
                  </a:lnTo>
                  <a:lnTo>
                    <a:pt x="863" y="254"/>
                  </a:lnTo>
                  <a:lnTo>
                    <a:pt x="856" y="258"/>
                  </a:lnTo>
                  <a:lnTo>
                    <a:pt x="850" y="262"/>
                  </a:lnTo>
                  <a:lnTo>
                    <a:pt x="842" y="264"/>
                  </a:lnTo>
                  <a:lnTo>
                    <a:pt x="835" y="265"/>
                  </a:lnTo>
                  <a:lnTo>
                    <a:pt x="826" y="266"/>
                  </a:lnTo>
                  <a:lnTo>
                    <a:pt x="817" y="265"/>
                  </a:lnTo>
                  <a:lnTo>
                    <a:pt x="810" y="264"/>
                  </a:lnTo>
                  <a:lnTo>
                    <a:pt x="802" y="262"/>
                  </a:lnTo>
                  <a:lnTo>
                    <a:pt x="796" y="258"/>
                  </a:lnTo>
                  <a:lnTo>
                    <a:pt x="789" y="254"/>
                  </a:lnTo>
                  <a:lnTo>
                    <a:pt x="784" y="250"/>
                  </a:lnTo>
                  <a:lnTo>
                    <a:pt x="778" y="244"/>
                  </a:lnTo>
                  <a:lnTo>
                    <a:pt x="774" y="239"/>
                  </a:lnTo>
                  <a:lnTo>
                    <a:pt x="770" y="233"/>
                  </a:lnTo>
                  <a:lnTo>
                    <a:pt x="766" y="226"/>
                  </a:lnTo>
                  <a:lnTo>
                    <a:pt x="763" y="220"/>
                  </a:lnTo>
                  <a:lnTo>
                    <a:pt x="760" y="212"/>
                  </a:lnTo>
                  <a:lnTo>
                    <a:pt x="759" y="204"/>
                  </a:lnTo>
                  <a:lnTo>
                    <a:pt x="757" y="197"/>
                  </a:lnTo>
                  <a:lnTo>
                    <a:pt x="757" y="189"/>
                  </a:lnTo>
                  <a:lnTo>
                    <a:pt x="756" y="181"/>
                  </a:lnTo>
                  <a:lnTo>
                    <a:pt x="757" y="173"/>
                  </a:lnTo>
                  <a:lnTo>
                    <a:pt x="757" y="166"/>
                  </a:lnTo>
                  <a:lnTo>
                    <a:pt x="759" y="158"/>
                  </a:lnTo>
                  <a:lnTo>
                    <a:pt x="760" y="150"/>
                  </a:lnTo>
                  <a:lnTo>
                    <a:pt x="763" y="143"/>
                  </a:lnTo>
                  <a:lnTo>
                    <a:pt x="766" y="136"/>
                  </a:lnTo>
                  <a:lnTo>
                    <a:pt x="770" y="129"/>
                  </a:lnTo>
                  <a:lnTo>
                    <a:pt x="774" y="123"/>
                  </a:lnTo>
                  <a:lnTo>
                    <a:pt x="778" y="117"/>
                  </a:lnTo>
                  <a:lnTo>
                    <a:pt x="784" y="113"/>
                  </a:lnTo>
                  <a:lnTo>
                    <a:pt x="789" y="107"/>
                  </a:lnTo>
                  <a:lnTo>
                    <a:pt x="796" y="104"/>
                  </a:lnTo>
                  <a:lnTo>
                    <a:pt x="802" y="101"/>
                  </a:lnTo>
                  <a:lnTo>
                    <a:pt x="810" y="99"/>
                  </a:lnTo>
                  <a:lnTo>
                    <a:pt x="817" y="96"/>
                  </a:lnTo>
                  <a:lnTo>
                    <a:pt x="826" y="96"/>
                  </a:lnTo>
                  <a:close/>
                  <a:moveTo>
                    <a:pt x="671" y="280"/>
                  </a:moveTo>
                  <a:lnTo>
                    <a:pt x="695" y="280"/>
                  </a:lnTo>
                  <a:lnTo>
                    <a:pt x="695" y="6"/>
                  </a:lnTo>
                  <a:lnTo>
                    <a:pt x="671" y="6"/>
                  </a:lnTo>
                  <a:lnTo>
                    <a:pt x="671" y="280"/>
                  </a:lnTo>
                  <a:close/>
                  <a:moveTo>
                    <a:pt x="420" y="190"/>
                  </a:moveTo>
                  <a:lnTo>
                    <a:pt x="420" y="202"/>
                  </a:lnTo>
                  <a:lnTo>
                    <a:pt x="421" y="213"/>
                  </a:lnTo>
                  <a:lnTo>
                    <a:pt x="423" y="224"/>
                  </a:lnTo>
                  <a:lnTo>
                    <a:pt x="426" y="234"/>
                  </a:lnTo>
                  <a:lnTo>
                    <a:pt x="431" y="242"/>
                  </a:lnTo>
                  <a:lnTo>
                    <a:pt x="436" y="250"/>
                  </a:lnTo>
                  <a:lnTo>
                    <a:pt x="442" y="256"/>
                  </a:lnTo>
                  <a:lnTo>
                    <a:pt x="449" y="263"/>
                  </a:lnTo>
                  <a:lnTo>
                    <a:pt x="456" y="268"/>
                  </a:lnTo>
                  <a:lnTo>
                    <a:pt x="465" y="274"/>
                  </a:lnTo>
                  <a:lnTo>
                    <a:pt x="475" y="277"/>
                  </a:lnTo>
                  <a:lnTo>
                    <a:pt x="485" y="280"/>
                  </a:lnTo>
                  <a:lnTo>
                    <a:pt x="494" y="282"/>
                  </a:lnTo>
                  <a:lnTo>
                    <a:pt x="506" y="284"/>
                  </a:lnTo>
                  <a:lnTo>
                    <a:pt x="517" y="285"/>
                  </a:lnTo>
                  <a:lnTo>
                    <a:pt x="529" y="285"/>
                  </a:lnTo>
                  <a:lnTo>
                    <a:pt x="546" y="285"/>
                  </a:lnTo>
                  <a:lnTo>
                    <a:pt x="561" y="283"/>
                  </a:lnTo>
                  <a:lnTo>
                    <a:pt x="575" y="280"/>
                  </a:lnTo>
                  <a:lnTo>
                    <a:pt x="586" y="276"/>
                  </a:lnTo>
                  <a:lnTo>
                    <a:pt x="597" y="271"/>
                  </a:lnTo>
                  <a:lnTo>
                    <a:pt x="606" y="266"/>
                  </a:lnTo>
                  <a:lnTo>
                    <a:pt x="612" y="261"/>
                  </a:lnTo>
                  <a:lnTo>
                    <a:pt x="618" y="254"/>
                  </a:lnTo>
                  <a:lnTo>
                    <a:pt x="623" y="248"/>
                  </a:lnTo>
                  <a:lnTo>
                    <a:pt x="626" y="240"/>
                  </a:lnTo>
                  <a:lnTo>
                    <a:pt x="629" y="234"/>
                  </a:lnTo>
                  <a:lnTo>
                    <a:pt x="631" y="228"/>
                  </a:lnTo>
                  <a:lnTo>
                    <a:pt x="634" y="216"/>
                  </a:lnTo>
                  <a:lnTo>
                    <a:pt x="634" y="208"/>
                  </a:lnTo>
                  <a:lnTo>
                    <a:pt x="634" y="199"/>
                  </a:lnTo>
                  <a:lnTo>
                    <a:pt x="633" y="193"/>
                  </a:lnTo>
                  <a:lnTo>
                    <a:pt x="630" y="185"/>
                  </a:lnTo>
                  <a:lnTo>
                    <a:pt x="628" y="178"/>
                  </a:lnTo>
                  <a:lnTo>
                    <a:pt x="625" y="173"/>
                  </a:lnTo>
                  <a:lnTo>
                    <a:pt x="622" y="168"/>
                  </a:lnTo>
                  <a:lnTo>
                    <a:pt x="617" y="163"/>
                  </a:lnTo>
                  <a:lnTo>
                    <a:pt x="613" y="159"/>
                  </a:lnTo>
                  <a:lnTo>
                    <a:pt x="602" y="151"/>
                  </a:lnTo>
                  <a:lnTo>
                    <a:pt x="590" y="145"/>
                  </a:lnTo>
                  <a:lnTo>
                    <a:pt x="577" y="140"/>
                  </a:lnTo>
                  <a:lnTo>
                    <a:pt x="563" y="135"/>
                  </a:lnTo>
                  <a:lnTo>
                    <a:pt x="496" y="119"/>
                  </a:lnTo>
                  <a:lnTo>
                    <a:pt x="488" y="117"/>
                  </a:lnTo>
                  <a:lnTo>
                    <a:pt x="480" y="114"/>
                  </a:lnTo>
                  <a:lnTo>
                    <a:pt x="473" y="110"/>
                  </a:lnTo>
                  <a:lnTo>
                    <a:pt x="467" y="105"/>
                  </a:lnTo>
                  <a:lnTo>
                    <a:pt x="462" y="100"/>
                  </a:lnTo>
                  <a:lnTo>
                    <a:pt x="458" y="93"/>
                  </a:lnTo>
                  <a:lnTo>
                    <a:pt x="455" y="86"/>
                  </a:lnTo>
                  <a:lnTo>
                    <a:pt x="454" y="77"/>
                  </a:lnTo>
                  <a:lnTo>
                    <a:pt x="455" y="69"/>
                  </a:lnTo>
                  <a:lnTo>
                    <a:pt x="456" y="63"/>
                  </a:lnTo>
                  <a:lnTo>
                    <a:pt x="458" y="56"/>
                  </a:lnTo>
                  <a:lnTo>
                    <a:pt x="461" y="51"/>
                  </a:lnTo>
                  <a:lnTo>
                    <a:pt x="463" y="46"/>
                  </a:lnTo>
                  <a:lnTo>
                    <a:pt x="467" y="41"/>
                  </a:lnTo>
                  <a:lnTo>
                    <a:pt x="470" y="38"/>
                  </a:lnTo>
                  <a:lnTo>
                    <a:pt x="476" y="35"/>
                  </a:lnTo>
                  <a:lnTo>
                    <a:pt x="486" y="28"/>
                  </a:lnTo>
                  <a:lnTo>
                    <a:pt x="497" y="25"/>
                  </a:lnTo>
                  <a:lnTo>
                    <a:pt x="510" y="23"/>
                  </a:lnTo>
                  <a:lnTo>
                    <a:pt x="523" y="22"/>
                  </a:lnTo>
                  <a:lnTo>
                    <a:pt x="537" y="23"/>
                  </a:lnTo>
                  <a:lnTo>
                    <a:pt x="552" y="26"/>
                  </a:lnTo>
                  <a:lnTo>
                    <a:pt x="558" y="28"/>
                  </a:lnTo>
                  <a:lnTo>
                    <a:pt x="563" y="32"/>
                  </a:lnTo>
                  <a:lnTo>
                    <a:pt x="570" y="35"/>
                  </a:lnTo>
                  <a:lnTo>
                    <a:pt x="575" y="38"/>
                  </a:lnTo>
                  <a:lnTo>
                    <a:pt x="580" y="42"/>
                  </a:lnTo>
                  <a:lnTo>
                    <a:pt x="584" y="47"/>
                  </a:lnTo>
                  <a:lnTo>
                    <a:pt x="588" y="52"/>
                  </a:lnTo>
                  <a:lnTo>
                    <a:pt x="591" y="58"/>
                  </a:lnTo>
                  <a:lnTo>
                    <a:pt x="594" y="64"/>
                  </a:lnTo>
                  <a:lnTo>
                    <a:pt x="596" y="70"/>
                  </a:lnTo>
                  <a:lnTo>
                    <a:pt x="598" y="78"/>
                  </a:lnTo>
                  <a:lnTo>
                    <a:pt x="598" y="86"/>
                  </a:lnTo>
                  <a:lnTo>
                    <a:pt x="624" y="86"/>
                  </a:lnTo>
                  <a:lnTo>
                    <a:pt x="624" y="75"/>
                  </a:lnTo>
                  <a:lnTo>
                    <a:pt x="623" y="65"/>
                  </a:lnTo>
                  <a:lnTo>
                    <a:pt x="620" y="56"/>
                  </a:lnTo>
                  <a:lnTo>
                    <a:pt x="616" y="48"/>
                  </a:lnTo>
                  <a:lnTo>
                    <a:pt x="612" y="40"/>
                  </a:lnTo>
                  <a:lnTo>
                    <a:pt x="607" y="34"/>
                  </a:lnTo>
                  <a:lnTo>
                    <a:pt x="601" y="27"/>
                  </a:lnTo>
                  <a:lnTo>
                    <a:pt x="594" y="22"/>
                  </a:lnTo>
                  <a:lnTo>
                    <a:pt x="587" y="16"/>
                  </a:lnTo>
                  <a:lnTo>
                    <a:pt x="580" y="12"/>
                  </a:lnTo>
                  <a:lnTo>
                    <a:pt x="571" y="9"/>
                  </a:lnTo>
                  <a:lnTo>
                    <a:pt x="562" y="6"/>
                  </a:lnTo>
                  <a:lnTo>
                    <a:pt x="553" y="3"/>
                  </a:lnTo>
                  <a:lnTo>
                    <a:pt x="543" y="1"/>
                  </a:lnTo>
                  <a:lnTo>
                    <a:pt x="533" y="0"/>
                  </a:lnTo>
                  <a:lnTo>
                    <a:pt x="523" y="0"/>
                  </a:lnTo>
                  <a:lnTo>
                    <a:pt x="509" y="0"/>
                  </a:lnTo>
                  <a:lnTo>
                    <a:pt x="496" y="2"/>
                  </a:lnTo>
                  <a:lnTo>
                    <a:pt x="486" y="5"/>
                  </a:lnTo>
                  <a:lnTo>
                    <a:pt x="476" y="9"/>
                  </a:lnTo>
                  <a:lnTo>
                    <a:pt x="467" y="12"/>
                  </a:lnTo>
                  <a:lnTo>
                    <a:pt x="459" y="18"/>
                  </a:lnTo>
                  <a:lnTo>
                    <a:pt x="452" y="23"/>
                  </a:lnTo>
                  <a:lnTo>
                    <a:pt x="447" y="28"/>
                  </a:lnTo>
                  <a:lnTo>
                    <a:pt x="442" y="35"/>
                  </a:lnTo>
                  <a:lnTo>
                    <a:pt x="438" y="41"/>
                  </a:lnTo>
                  <a:lnTo>
                    <a:pt x="435" y="48"/>
                  </a:lnTo>
                  <a:lnTo>
                    <a:pt x="433" y="54"/>
                  </a:lnTo>
                  <a:lnTo>
                    <a:pt x="429" y="66"/>
                  </a:lnTo>
                  <a:lnTo>
                    <a:pt x="428" y="77"/>
                  </a:lnTo>
                  <a:lnTo>
                    <a:pt x="428" y="85"/>
                  </a:lnTo>
                  <a:lnTo>
                    <a:pt x="429" y="92"/>
                  </a:lnTo>
                  <a:lnTo>
                    <a:pt x="432" y="99"/>
                  </a:lnTo>
                  <a:lnTo>
                    <a:pt x="434" y="105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3" y="119"/>
                  </a:lnTo>
                  <a:lnTo>
                    <a:pt x="448" y="123"/>
                  </a:lnTo>
                  <a:lnTo>
                    <a:pt x="456" y="130"/>
                  </a:lnTo>
                  <a:lnTo>
                    <a:pt x="467" y="135"/>
                  </a:lnTo>
                  <a:lnTo>
                    <a:pt x="478" y="140"/>
                  </a:lnTo>
                  <a:lnTo>
                    <a:pt x="490" y="143"/>
                  </a:lnTo>
                  <a:lnTo>
                    <a:pt x="552" y="158"/>
                  </a:lnTo>
                  <a:lnTo>
                    <a:pt x="561" y="161"/>
                  </a:lnTo>
                  <a:lnTo>
                    <a:pt x="571" y="164"/>
                  </a:lnTo>
                  <a:lnTo>
                    <a:pt x="581" y="169"/>
                  </a:lnTo>
                  <a:lnTo>
                    <a:pt x="589" y="174"/>
                  </a:lnTo>
                  <a:lnTo>
                    <a:pt x="597" y="181"/>
                  </a:lnTo>
                  <a:lnTo>
                    <a:pt x="602" y="188"/>
                  </a:lnTo>
                  <a:lnTo>
                    <a:pt x="604" y="193"/>
                  </a:lnTo>
                  <a:lnTo>
                    <a:pt x="607" y="197"/>
                  </a:lnTo>
                  <a:lnTo>
                    <a:pt x="608" y="202"/>
                  </a:lnTo>
                  <a:lnTo>
                    <a:pt x="608" y="208"/>
                  </a:lnTo>
                  <a:lnTo>
                    <a:pt x="608" y="215"/>
                  </a:lnTo>
                  <a:lnTo>
                    <a:pt x="606" y="222"/>
                  </a:lnTo>
                  <a:lnTo>
                    <a:pt x="603" y="228"/>
                  </a:lnTo>
                  <a:lnTo>
                    <a:pt x="600" y="234"/>
                  </a:lnTo>
                  <a:lnTo>
                    <a:pt x="597" y="239"/>
                  </a:lnTo>
                  <a:lnTo>
                    <a:pt x="593" y="243"/>
                  </a:lnTo>
                  <a:lnTo>
                    <a:pt x="587" y="248"/>
                  </a:lnTo>
                  <a:lnTo>
                    <a:pt x="583" y="251"/>
                  </a:lnTo>
                  <a:lnTo>
                    <a:pt x="571" y="256"/>
                  </a:lnTo>
                  <a:lnTo>
                    <a:pt x="559" y="261"/>
                  </a:lnTo>
                  <a:lnTo>
                    <a:pt x="547" y="263"/>
                  </a:lnTo>
                  <a:lnTo>
                    <a:pt x="535" y="264"/>
                  </a:lnTo>
                  <a:lnTo>
                    <a:pt x="517" y="263"/>
                  </a:lnTo>
                  <a:lnTo>
                    <a:pt x="500" y="260"/>
                  </a:lnTo>
                  <a:lnTo>
                    <a:pt x="492" y="258"/>
                  </a:lnTo>
                  <a:lnTo>
                    <a:pt x="485" y="255"/>
                  </a:lnTo>
                  <a:lnTo>
                    <a:pt x="478" y="252"/>
                  </a:lnTo>
                  <a:lnTo>
                    <a:pt x="472" y="248"/>
                  </a:lnTo>
                  <a:lnTo>
                    <a:pt x="465" y="243"/>
                  </a:lnTo>
                  <a:lnTo>
                    <a:pt x="461" y="238"/>
                  </a:lnTo>
                  <a:lnTo>
                    <a:pt x="455" y="233"/>
                  </a:lnTo>
                  <a:lnTo>
                    <a:pt x="452" y="225"/>
                  </a:lnTo>
                  <a:lnTo>
                    <a:pt x="449" y="217"/>
                  </a:lnTo>
                  <a:lnTo>
                    <a:pt x="447" y="209"/>
                  </a:lnTo>
                  <a:lnTo>
                    <a:pt x="446" y="200"/>
                  </a:lnTo>
                  <a:lnTo>
                    <a:pt x="446" y="190"/>
                  </a:lnTo>
                  <a:lnTo>
                    <a:pt x="420" y="190"/>
                  </a:lnTo>
                  <a:close/>
                  <a:moveTo>
                    <a:pt x="299" y="82"/>
                  </a:moveTo>
                  <a:lnTo>
                    <a:pt x="260" y="82"/>
                  </a:lnTo>
                  <a:lnTo>
                    <a:pt x="260" y="65"/>
                  </a:lnTo>
                  <a:lnTo>
                    <a:pt x="260" y="56"/>
                  </a:lnTo>
                  <a:lnTo>
                    <a:pt x="260" y="50"/>
                  </a:lnTo>
                  <a:lnTo>
                    <a:pt x="261" y="43"/>
                  </a:lnTo>
                  <a:lnTo>
                    <a:pt x="263" y="37"/>
                  </a:lnTo>
                  <a:lnTo>
                    <a:pt x="266" y="33"/>
                  </a:lnTo>
                  <a:lnTo>
                    <a:pt x="271" y="29"/>
                  </a:lnTo>
                  <a:lnTo>
                    <a:pt x="277" y="27"/>
                  </a:lnTo>
                  <a:lnTo>
                    <a:pt x="286" y="26"/>
                  </a:lnTo>
                  <a:lnTo>
                    <a:pt x="294" y="26"/>
                  </a:lnTo>
                  <a:lnTo>
                    <a:pt x="304" y="28"/>
                  </a:lnTo>
                  <a:lnTo>
                    <a:pt x="304" y="8"/>
                  </a:lnTo>
                  <a:lnTo>
                    <a:pt x="293" y="6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1" y="7"/>
                  </a:lnTo>
                  <a:lnTo>
                    <a:pt x="264" y="8"/>
                  </a:lnTo>
                  <a:lnTo>
                    <a:pt x="260" y="10"/>
                  </a:lnTo>
                  <a:lnTo>
                    <a:pt x="256" y="12"/>
                  </a:lnTo>
                  <a:lnTo>
                    <a:pt x="251" y="15"/>
                  </a:lnTo>
                  <a:lnTo>
                    <a:pt x="248" y="19"/>
                  </a:lnTo>
                  <a:lnTo>
                    <a:pt x="245" y="22"/>
                  </a:lnTo>
                  <a:lnTo>
                    <a:pt x="240" y="31"/>
                  </a:lnTo>
                  <a:lnTo>
                    <a:pt x="237" y="40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36" y="82"/>
                  </a:lnTo>
                  <a:lnTo>
                    <a:pt x="202" y="82"/>
                  </a:lnTo>
                  <a:lnTo>
                    <a:pt x="202" y="102"/>
                  </a:lnTo>
                  <a:lnTo>
                    <a:pt x="236" y="102"/>
                  </a:lnTo>
                  <a:lnTo>
                    <a:pt x="236" y="280"/>
                  </a:lnTo>
                  <a:lnTo>
                    <a:pt x="260" y="280"/>
                  </a:lnTo>
                  <a:lnTo>
                    <a:pt x="260" y="102"/>
                  </a:lnTo>
                  <a:lnTo>
                    <a:pt x="299" y="102"/>
                  </a:lnTo>
                  <a:lnTo>
                    <a:pt x="299" y="82"/>
                  </a:lnTo>
                  <a:close/>
                  <a:moveTo>
                    <a:pt x="92" y="76"/>
                  </a:moveTo>
                  <a:lnTo>
                    <a:pt x="82" y="77"/>
                  </a:lnTo>
                  <a:lnTo>
                    <a:pt x="72" y="78"/>
                  </a:lnTo>
                  <a:lnTo>
                    <a:pt x="62" y="81"/>
                  </a:lnTo>
                  <a:lnTo>
                    <a:pt x="52" y="85"/>
                  </a:lnTo>
                  <a:lnTo>
                    <a:pt x="44" y="89"/>
                  </a:lnTo>
                  <a:lnTo>
                    <a:pt x="36" y="94"/>
                  </a:lnTo>
                  <a:lnTo>
                    <a:pt x="30" y="101"/>
                  </a:lnTo>
                  <a:lnTo>
                    <a:pt x="23" y="107"/>
                  </a:lnTo>
                  <a:lnTo>
                    <a:pt x="18" y="115"/>
                  </a:lnTo>
                  <a:lnTo>
                    <a:pt x="12" y="122"/>
                  </a:lnTo>
                  <a:lnTo>
                    <a:pt x="8" y="131"/>
                  </a:lnTo>
                  <a:lnTo>
                    <a:pt x="5" y="141"/>
                  </a:lnTo>
                  <a:lnTo>
                    <a:pt x="3" y="150"/>
                  </a:lnTo>
                  <a:lnTo>
                    <a:pt x="1" y="160"/>
                  </a:lnTo>
                  <a:lnTo>
                    <a:pt x="0" y="171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1" y="202"/>
                  </a:lnTo>
                  <a:lnTo>
                    <a:pt x="3" y="212"/>
                  </a:lnTo>
                  <a:lnTo>
                    <a:pt x="5" y="222"/>
                  </a:lnTo>
                  <a:lnTo>
                    <a:pt x="8" y="230"/>
                  </a:lnTo>
                  <a:lnTo>
                    <a:pt x="12" y="239"/>
                  </a:lnTo>
                  <a:lnTo>
                    <a:pt x="18" y="248"/>
                  </a:lnTo>
                  <a:lnTo>
                    <a:pt x="23" y="255"/>
                  </a:lnTo>
                  <a:lnTo>
                    <a:pt x="30" y="262"/>
                  </a:lnTo>
                  <a:lnTo>
                    <a:pt x="36" y="268"/>
                  </a:lnTo>
                  <a:lnTo>
                    <a:pt x="44" y="272"/>
                  </a:lnTo>
                  <a:lnTo>
                    <a:pt x="52" y="278"/>
                  </a:lnTo>
                  <a:lnTo>
                    <a:pt x="62" y="281"/>
                  </a:lnTo>
                  <a:lnTo>
                    <a:pt x="72" y="283"/>
                  </a:lnTo>
                  <a:lnTo>
                    <a:pt x="82" y="285"/>
                  </a:lnTo>
                  <a:lnTo>
                    <a:pt x="92" y="285"/>
                  </a:lnTo>
                  <a:lnTo>
                    <a:pt x="103" y="285"/>
                  </a:lnTo>
                  <a:lnTo>
                    <a:pt x="114" y="283"/>
                  </a:lnTo>
                  <a:lnTo>
                    <a:pt x="124" y="281"/>
                  </a:lnTo>
                  <a:lnTo>
                    <a:pt x="132" y="278"/>
                  </a:lnTo>
                  <a:lnTo>
                    <a:pt x="141" y="272"/>
                  </a:lnTo>
                  <a:lnTo>
                    <a:pt x="149" y="268"/>
                  </a:lnTo>
                  <a:lnTo>
                    <a:pt x="156" y="262"/>
                  </a:lnTo>
                  <a:lnTo>
                    <a:pt x="163" y="255"/>
                  </a:lnTo>
                  <a:lnTo>
                    <a:pt x="168" y="248"/>
                  </a:lnTo>
                  <a:lnTo>
                    <a:pt x="172" y="239"/>
                  </a:lnTo>
                  <a:lnTo>
                    <a:pt x="177" y="230"/>
                  </a:lnTo>
                  <a:lnTo>
                    <a:pt x="180" y="222"/>
                  </a:lnTo>
                  <a:lnTo>
                    <a:pt x="183" y="212"/>
                  </a:lnTo>
                  <a:lnTo>
                    <a:pt x="185" y="202"/>
                  </a:lnTo>
                  <a:lnTo>
                    <a:pt x="186" y="191"/>
                  </a:lnTo>
                  <a:lnTo>
                    <a:pt x="186" y="181"/>
                  </a:lnTo>
                  <a:lnTo>
                    <a:pt x="186" y="171"/>
                  </a:lnTo>
                  <a:lnTo>
                    <a:pt x="185" y="160"/>
                  </a:lnTo>
                  <a:lnTo>
                    <a:pt x="183" y="150"/>
                  </a:lnTo>
                  <a:lnTo>
                    <a:pt x="180" y="141"/>
                  </a:lnTo>
                  <a:lnTo>
                    <a:pt x="177" y="131"/>
                  </a:lnTo>
                  <a:lnTo>
                    <a:pt x="172" y="122"/>
                  </a:lnTo>
                  <a:lnTo>
                    <a:pt x="168" y="115"/>
                  </a:lnTo>
                  <a:lnTo>
                    <a:pt x="163" y="107"/>
                  </a:lnTo>
                  <a:lnTo>
                    <a:pt x="156" y="101"/>
                  </a:lnTo>
                  <a:lnTo>
                    <a:pt x="149" y="94"/>
                  </a:lnTo>
                  <a:lnTo>
                    <a:pt x="141" y="89"/>
                  </a:lnTo>
                  <a:lnTo>
                    <a:pt x="132" y="85"/>
                  </a:lnTo>
                  <a:lnTo>
                    <a:pt x="124" y="81"/>
                  </a:lnTo>
                  <a:lnTo>
                    <a:pt x="114" y="78"/>
                  </a:lnTo>
                  <a:lnTo>
                    <a:pt x="103" y="77"/>
                  </a:lnTo>
                  <a:lnTo>
                    <a:pt x="92" y="76"/>
                  </a:lnTo>
                  <a:close/>
                  <a:moveTo>
                    <a:pt x="92" y="96"/>
                  </a:moveTo>
                  <a:lnTo>
                    <a:pt x="101" y="96"/>
                  </a:lnTo>
                  <a:lnTo>
                    <a:pt x="109" y="99"/>
                  </a:lnTo>
                  <a:lnTo>
                    <a:pt x="116" y="101"/>
                  </a:lnTo>
                  <a:lnTo>
                    <a:pt x="123" y="104"/>
                  </a:lnTo>
                  <a:lnTo>
                    <a:pt x="129" y="107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4" y="123"/>
                  </a:lnTo>
                  <a:lnTo>
                    <a:pt x="149" y="129"/>
                  </a:lnTo>
                  <a:lnTo>
                    <a:pt x="153" y="136"/>
                  </a:lnTo>
                  <a:lnTo>
                    <a:pt x="155" y="143"/>
                  </a:lnTo>
                  <a:lnTo>
                    <a:pt x="158" y="150"/>
                  </a:lnTo>
                  <a:lnTo>
                    <a:pt x="159" y="158"/>
                  </a:lnTo>
                  <a:lnTo>
                    <a:pt x="162" y="166"/>
                  </a:lnTo>
                  <a:lnTo>
                    <a:pt x="162" y="173"/>
                  </a:lnTo>
                  <a:lnTo>
                    <a:pt x="163" y="181"/>
                  </a:lnTo>
                  <a:lnTo>
                    <a:pt x="162" y="189"/>
                  </a:lnTo>
                  <a:lnTo>
                    <a:pt x="162" y="197"/>
                  </a:lnTo>
                  <a:lnTo>
                    <a:pt x="159" y="204"/>
                  </a:lnTo>
                  <a:lnTo>
                    <a:pt x="158" y="212"/>
                  </a:lnTo>
                  <a:lnTo>
                    <a:pt x="155" y="220"/>
                  </a:lnTo>
                  <a:lnTo>
                    <a:pt x="153" y="226"/>
                  </a:lnTo>
                  <a:lnTo>
                    <a:pt x="149" y="233"/>
                  </a:lnTo>
                  <a:lnTo>
                    <a:pt x="144" y="239"/>
                  </a:lnTo>
                  <a:lnTo>
                    <a:pt x="140" y="244"/>
                  </a:lnTo>
                  <a:lnTo>
                    <a:pt x="135" y="250"/>
                  </a:lnTo>
                  <a:lnTo>
                    <a:pt x="129" y="254"/>
                  </a:lnTo>
                  <a:lnTo>
                    <a:pt x="123" y="258"/>
                  </a:lnTo>
                  <a:lnTo>
                    <a:pt x="116" y="262"/>
                  </a:lnTo>
                  <a:lnTo>
                    <a:pt x="109" y="264"/>
                  </a:lnTo>
                  <a:lnTo>
                    <a:pt x="101" y="265"/>
                  </a:lnTo>
                  <a:lnTo>
                    <a:pt x="92" y="266"/>
                  </a:lnTo>
                  <a:lnTo>
                    <a:pt x="85" y="265"/>
                  </a:lnTo>
                  <a:lnTo>
                    <a:pt x="76" y="264"/>
                  </a:lnTo>
                  <a:lnTo>
                    <a:pt x="69" y="262"/>
                  </a:lnTo>
                  <a:lnTo>
                    <a:pt x="62" y="258"/>
                  </a:lnTo>
                  <a:lnTo>
                    <a:pt x="56" y="254"/>
                  </a:lnTo>
                  <a:lnTo>
                    <a:pt x="50" y="250"/>
                  </a:lnTo>
                  <a:lnTo>
                    <a:pt x="45" y="244"/>
                  </a:lnTo>
                  <a:lnTo>
                    <a:pt x="41" y="239"/>
                  </a:lnTo>
                  <a:lnTo>
                    <a:pt x="36" y="233"/>
                  </a:lnTo>
                  <a:lnTo>
                    <a:pt x="33" y="226"/>
                  </a:lnTo>
                  <a:lnTo>
                    <a:pt x="30" y="220"/>
                  </a:lnTo>
                  <a:lnTo>
                    <a:pt x="28" y="212"/>
                  </a:lnTo>
                  <a:lnTo>
                    <a:pt x="25" y="204"/>
                  </a:lnTo>
                  <a:lnTo>
                    <a:pt x="24" y="197"/>
                  </a:lnTo>
                  <a:lnTo>
                    <a:pt x="23" y="189"/>
                  </a:lnTo>
                  <a:lnTo>
                    <a:pt x="23" y="181"/>
                  </a:lnTo>
                  <a:lnTo>
                    <a:pt x="23" y="173"/>
                  </a:lnTo>
                  <a:lnTo>
                    <a:pt x="24" y="166"/>
                  </a:lnTo>
                  <a:lnTo>
                    <a:pt x="25" y="158"/>
                  </a:lnTo>
                  <a:lnTo>
                    <a:pt x="28" y="150"/>
                  </a:lnTo>
                  <a:lnTo>
                    <a:pt x="30" y="143"/>
                  </a:lnTo>
                  <a:lnTo>
                    <a:pt x="33" y="136"/>
                  </a:lnTo>
                  <a:lnTo>
                    <a:pt x="36" y="129"/>
                  </a:lnTo>
                  <a:lnTo>
                    <a:pt x="41" y="123"/>
                  </a:lnTo>
                  <a:lnTo>
                    <a:pt x="45" y="117"/>
                  </a:lnTo>
                  <a:lnTo>
                    <a:pt x="50" y="113"/>
                  </a:lnTo>
                  <a:lnTo>
                    <a:pt x="56" y="107"/>
                  </a:lnTo>
                  <a:lnTo>
                    <a:pt x="62" y="104"/>
                  </a:lnTo>
                  <a:lnTo>
                    <a:pt x="69" y="101"/>
                  </a:lnTo>
                  <a:lnTo>
                    <a:pt x="76" y="99"/>
                  </a:lnTo>
                  <a:lnTo>
                    <a:pt x="85" y="96"/>
                  </a:lnTo>
                  <a:lnTo>
                    <a:pt x="92" y="9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Freeform 45"/>
            <p:cNvSpPr>
              <a:spLocks noEditPoints="1"/>
            </p:cNvSpPr>
            <p:nvPr userDrawn="1"/>
          </p:nvSpPr>
          <p:spPr bwMode="auto">
            <a:xfrm>
              <a:off x="4413" y="3812"/>
              <a:ext cx="1116" cy="118"/>
            </a:xfrm>
            <a:custGeom>
              <a:avLst/>
              <a:gdLst/>
              <a:ahLst/>
              <a:cxnLst>
                <a:cxn ang="0">
                  <a:pos x="3231" y="81"/>
                </a:cxn>
                <a:cxn ang="0">
                  <a:pos x="3190" y="247"/>
                </a:cxn>
                <a:cxn ang="0">
                  <a:pos x="3334" y="252"/>
                </a:cxn>
                <a:cxn ang="0">
                  <a:pos x="3212" y="240"/>
                </a:cxn>
                <a:cxn ang="0">
                  <a:pos x="3263" y="96"/>
                </a:cxn>
                <a:cxn ang="0">
                  <a:pos x="3139" y="115"/>
                </a:cxn>
                <a:cxn ang="0">
                  <a:pos x="2998" y="107"/>
                </a:cxn>
                <a:cxn ang="0">
                  <a:pos x="3028" y="278"/>
                </a:cxn>
                <a:cxn ang="0">
                  <a:pos x="3150" y="210"/>
                </a:cxn>
                <a:cxn ang="0">
                  <a:pos x="3005" y="219"/>
                </a:cxn>
                <a:cxn ang="0">
                  <a:pos x="3059" y="97"/>
                </a:cxn>
                <a:cxn ang="0">
                  <a:pos x="2913" y="44"/>
                </a:cxn>
                <a:cxn ang="0">
                  <a:pos x="2658" y="122"/>
                </a:cxn>
                <a:cxn ang="0">
                  <a:pos x="2614" y="82"/>
                </a:cxn>
                <a:cxn ang="0">
                  <a:pos x="2472" y="79"/>
                </a:cxn>
                <a:cxn ang="0">
                  <a:pos x="2416" y="239"/>
                </a:cxn>
                <a:cxn ang="0">
                  <a:pos x="2562" y="257"/>
                </a:cxn>
                <a:cxn ang="0">
                  <a:pos x="2449" y="245"/>
                </a:cxn>
                <a:cxn ang="0">
                  <a:pos x="2486" y="97"/>
                </a:cxn>
                <a:cxn ang="0">
                  <a:pos x="2167" y="224"/>
                </a:cxn>
                <a:cxn ang="0">
                  <a:pos x="2356" y="260"/>
                </a:cxn>
                <a:cxn ang="0">
                  <a:pos x="2240" y="119"/>
                </a:cxn>
                <a:cxn ang="0">
                  <a:pos x="2267" y="23"/>
                </a:cxn>
                <a:cxn ang="0">
                  <a:pos x="2356" y="41"/>
                </a:cxn>
                <a:cxn ang="0">
                  <a:pos x="2186" y="35"/>
                </a:cxn>
                <a:cxn ang="0">
                  <a:pos x="2315" y="164"/>
                </a:cxn>
                <a:cxn ang="0">
                  <a:pos x="2279" y="264"/>
                </a:cxn>
                <a:cxn ang="0">
                  <a:pos x="1931" y="103"/>
                </a:cxn>
                <a:cxn ang="0">
                  <a:pos x="1992" y="251"/>
                </a:cxn>
                <a:cxn ang="0">
                  <a:pos x="1800" y="105"/>
                </a:cxn>
                <a:cxn ang="0">
                  <a:pos x="1906" y="152"/>
                </a:cxn>
                <a:cxn ang="0">
                  <a:pos x="1780" y="99"/>
                </a:cxn>
                <a:cxn ang="0">
                  <a:pos x="1658" y="82"/>
                </a:cxn>
                <a:cxn ang="0">
                  <a:pos x="1537" y="191"/>
                </a:cxn>
                <a:cxn ang="0">
                  <a:pos x="1667" y="279"/>
                </a:cxn>
                <a:cxn ang="0">
                  <a:pos x="1609" y="264"/>
                </a:cxn>
                <a:cxn ang="0">
                  <a:pos x="1589" y="109"/>
                </a:cxn>
                <a:cxn ang="0">
                  <a:pos x="1689" y="167"/>
                </a:cxn>
                <a:cxn ang="0">
                  <a:pos x="1320" y="97"/>
                </a:cxn>
                <a:cxn ang="0">
                  <a:pos x="1408" y="99"/>
                </a:cxn>
                <a:cxn ang="0">
                  <a:pos x="1496" y="116"/>
                </a:cxn>
                <a:cxn ang="0">
                  <a:pos x="1372" y="115"/>
                </a:cxn>
                <a:cxn ang="0">
                  <a:pos x="1226" y="280"/>
                </a:cxn>
                <a:cxn ang="0">
                  <a:pos x="1111" y="322"/>
                </a:cxn>
                <a:cxn ang="0">
                  <a:pos x="830" y="140"/>
                </a:cxn>
                <a:cxn ang="0">
                  <a:pos x="919" y="286"/>
                </a:cxn>
                <a:cxn ang="0">
                  <a:pos x="1007" y="140"/>
                </a:cxn>
                <a:cxn ang="0">
                  <a:pos x="965" y="118"/>
                </a:cxn>
                <a:cxn ang="0">
                  <a:pos x="955" y="254"/>
                </a:cxn>
                <a:cxn ang="0">
                  <a:pos x="849" y="189"/>
                </a:cxn>
                <a:cxn ang="0">
                  <a:pos x="788" y="5"/>
                </a:cxn>
                <a:cxn ang="0">
                  <a:pos x="611" y="261"/>
                </a:cxn>
                <a:cxn ang="0">
                  <a:pos x="597" y="107"/>
                </a:cxn>
                <a:cxn ang="0">
                  <a:pos x="543" y="353"/>
                </a:cxn>
                <a:cxn ang="0">
                  <a:pos x="709" y="247"/>
                </a:cxn>
                <a:cxn ang="0">
                  <a:pos x="667" y="81"/>
                </a:cxn>
                <a:cxn ang="0">
                  <a:pos x="250" y="140"/>
                </a:cxn>
                <a:cxn ang="0">
                  <a:pos x="345" y="126"/>
                </a:cxn>
                <a:cxn ang="0">
                  <a:pos x="452" y="102"/>
                </a:cxn>
                <a:cxn ang="0">
                  <a:pos x="472" y="85"/>
                </a:cxn>
                <a:cxn ang="0">
                  <a:pos x="330" y="79"/>
                </a:cxn>
                <a:cxn ang="0">
                  <a:pos x="179" y="149"/>
                </a:cxn>
              </a:cxnLst>
              <a:rect l="0" t="0" r="r" b="b"/>
              <a:pathLst>
                <a:path w="3349" h="353">
                  <a:moveTo>
                    <a:pt x="3349" y="188"/>
                  </a:moveTo>
                  <a:lnTo>
                    <a:pt x="3349" y="177"/>
                  </a:lnTo>
                  <a:lnTo>
                    <a:pt x="3349" y="166"/>
                  </a:lnTo>
                  <a:lnTo>
                    <a:pt x="3348" y="157"/>
                  </a:lnTo>
                  <a:lnTo>
                    <a:pt x="3346" y="147"/>
                  </a:lnTo>
                  <a:lnTo>
                    <a:pt x="3343" y="137"/>
                  </a:lnTo>
                  <a:lnTo>
                    <a:pt x="3340" y="127"/>
                  </a:lnTo>
                  <a:lnTo>
                    <a:pt x="3335" y="119"/>
                  </a:lnTo>
                  <a:lnTo>
                    <a:pt x="3331" y="111"/>
                  </a:lnTo>
                  <a:lnTo>
                    <a:pt x="3325" y="104"/>
                  </a:lnTo>
                  <a:lnTo>
                    <a:pt x="3319" y="96"/>
                  </a:lnTo>
                  <a:lnTo>
                    <a:pt x="3312" y="91"/>
                  </a:lnTo>
                  <a:lnTo>
                    <a:pt x="3303" y="85"/>
                  </a:lnTo>
                  <a:lnTo>
                    <a:pt x="3294" y="82"/>
                  </a:lnTo>
                  <a:lnTo>
                    <a:pt x="3285" y="79"/>
                  </a:lnTo>
                  <a:lnTo>
                    <a:pt x="3274" y="77"/>
                  </a:lnTo>
                  <a:lnTo>
                    <a:pt x="3263" y="76"/>
                  </a:lnTo>
                  <a:lnTo>
                    <a:pt x="3251" y="77"/>
                  </a:lnTo>
                  <a:lnTo>
                    <a:pt x="3240" y="79"/>
                  </a:lnTo>
                  <a:lnTo>
                    <a:pt x="3231" y="81"/>
                  </a:lnTo>
                  <a:lnTo>
                    <a:pt x="3222" y="85"/>
                  </a:lnTo>
                  <a:lnTo>
                    <a:pt x="3214" y="90"/>
                  </a:lnTo>
                  <a:lnTo>
                    <a:pt x="3207" y="95"/>
                  </a:lnTo>
                  <a:lnTo>
                    <a:pt x="3200" y="102"/>
                  </a:lnTo>
                  <a:lnTo>
                    <a:pt x="3194" y="109"/>
                  </a:lnTo>
                  <a:lnTo>
                    <a:pt x="3190" y="117"/>
                  </a:lnTo>
                  <a:lnTo>
                    <a:pt x="3185" y="125"/>
                  </a:lnTo>
                  <a:lnTo>
                    <a:pt x="3181" y="134"/>
                  </a:lnTo>
                  <a:lnTo>
                    <a:pt x="3179" y="143"/>
                  </a:lnTo>
                  <a:lnTo>
                    <a:pt x="3176" y="152"/>
                  </a:lnTo>
                  <a:lnTo>
                    <a:pt x="3174" y="161"/>
                  </a:lnTo>
                  <a:lnTo>
                    <a:pt x="3173" y="171"/>
                  </a:lnTo>
                  <a:lnTo>
                    <a:pt x="3173" y="181"/>
                  </a:lnTo>
                  <a:lnTo>
                    <a:pt x="3173" y="191"/>
                  </a:lnTo>
                  <a:lnTo>
                    <a:pt x="3174" y="202"/>
                  </a:lnTo>
                  <a:lnTo>
                    <a:pt x="3176" y="212"/>
                  </a:lnTo>
                  <a:lnTo>
                    <a:pt x="3179" y="221"/>
                  </a:lnTo>
                  <a:lnTo>
                    <a:pt x="3181" y="230"/>
                  </a:lnTo>
                  <a:lnTo>
                    <a:pt x="3185" y="239"/>
                  </a:lnTo>
                  <a:lnTo>
                    <a:pt x="3190" y="247"/>
                  </a:lnTo>
                  <a:lnTo>
                    <a:pt x="3194" y="255"/>
                  </a:lnTo>
                  <a:lnTo>
                    <a:pt x="3200" y="261"/>
                  </a:lnTo>
                  <a:lnTo>
                    <a:pt x="3207" y="268"/>
                  </a:lnTo>
                  <a:lnTo>
                    <a:pt x="3214" y="273"/>
                  </a:lnTo>
                  <a:lnTo>
                    <a:pt x="3222" y="278"/>
                  </a:lnTo>
                  <a:lnTo>
                    <a:pt x="3231" y="281"/>
                  </a:lnTo>
                  <a:lnTo>
                    <a:pt x="3240" y="284"/>
                  </a:lnTo>
                  <a:lnTo>
                    <a:pt x="3251" y="285"/>
                  </a:lnTo>
                  <a:lnTo>
                    <a:pt x="3263" y="286"/>
                  </a:lnTo>
                  <a:lnTo>
                    <a:pt x="3272" y="285"/>
                  </a:lnTo>
                  <a:lnTo>
                    <a:pt x="3280" y="284"/>
                  </a:lnTo>
                  <a:lnTo>
                    <a:pt x="3289" y="283"/>
                  </a:lnTo>
                  <a:lnTo>
                    <a:pt x="3297" y="281"/>
                  </a:lnTo>
                  <a:lnTo>
                    <a:pt x="3303" y="279"/>
                  </a:lnTo>
                  <a:lnTo>
                    <a:pt x="3309" y="275"/>
                  </a:lnTo>
                  <a:lnTo>
                    <a:pt x="3315" y="271"/>
                  </a:lnTo>
                  <a:lnTo>
                    <a:pt x="3321" y="267"/>
                  </a:lnTo>
                  <a:lnTo>
                    <a:pt x="3326" y="262"/>
                  </a:lnTo>
                  <a:lnTo>
                    <a:pt x="3330" y="257"/>
                  </a:lnTo>
                  <a:lnTo>
                    <a:pt x="3334" y="252"/>
                  </a:lnTo>
                  <a:lnTo>
                    <a:pt x="3339" y="245"/>
                  </a:lnTo>
                  <a:lnTo>
                    <a:pt x="3344" y="231"/>
                  </a:lnTo>
                  <a:lnTo>
                    <a:pt x="3349" y="215"/>
                  </a:lnTo>
                  <a:lnTo>
                    <a:pt x="3325" y="215"/>
                  </a:lnTo>
                  <a:lnTo>
                    <a:pt x="3321" y="226"/>
                  </a:lnTo>
                  <a:lnTo>
                    <a:pt x="3317" y="235"/>
                  </a:lnTo>
                  <a:lnTo>
                    <a:pt x="3312" y="244"/>
                  </a:lnTo>
                  <a:lnTo>
                    <a:pt x="3304" y="252"/>
                  </a:lnTo>
                  <a:lnTo>
                    <a:pt x="3295" y="257"/>
                  </a:lnTo>
                  <a:lnTo>
                    <a:pt x="3287" y="261"/>
                  </a:lnTo>
                  <a:lnTo>
                    <a:pt x="3275" y="265"/>
                  </a:lnTo>
                  <a:lnTo>
                    <a:pt x="3263" y="266"/>
                  </a:lnTo>
                  <a:lnTo>
                    <a:pt x="3254" y="265"/>
                  </a:lnTo>
                  <a:lnTo>
                    <a:pt x="3247" y="264"/>
                  </a:lnTo>
                  <a:lnTo>
                    <a:pt x="3239" y="261"/>
                  </a:lnTo>
                  <a:lnTo>
                    <a:pt x="3233" y="258"/>
                  </a:lnTo>
                  <a:lnTo>
                    <a:pt x="3227" y="255"/>
                  </a:lnTo>
                  <a:lnTo>
                    <a:pt x="3222" y="251"/>
                  </a:lnTo>
                  <a:lnTo>
                    <a:pt x="3217" y="245"/>
                  </a:lnTo>
                  <a:lnTo>
                    <a:pt x="3212" y="240"/>
                  </a:lnTo>
                  <a:lnTo>
                    <a:pt x="3209" y="234"/>
                  </a:lnTo>
                  <a:lnTo>
                    <a:pt x="3206" y="228"/>
                  </a:lnTo>
                  <a:lnTo>
                    <a:pt x="3204" y="221"/>
                  </a:lnTo>
                  <a:lnTo>
                    <a:pt x="3201" y="215"/>
                  </a:lnTo>
                  <a:lnTo>
                    <a:pt x="3198" y="201"/>
                  </a:lnTo>
                  <a:lnTo>
                    <a:pt x="3197" y="188"/>
                  </a:lnTo>
                  <a:lnTo>
                    <a:pt x="3349" y="188"/>
                  </a:lnTo>
                  <a:close/>
                  <a:moveTo>
                    <a:pt x="3197" y="167"/>
                  </a:moveTo>
                  <a:lnTo>
                    <a:pt x="3199" y="153"/>
                  </a:lnTo>
                  <a:lnTo>
                    <a:pt x="3204" y="140"/>
                  </a:lnTo>
                  <a:lnTo>
                    <a:pt x="3209" y="129"/>
                  </a:lnTo>
                  <a:lnTo>
                    <a:pt x="3217" y="118"/>
                  </a:lnTo>
                  <a:lnTo>
                    <a:pt x="3221" y="113"/>
                  </a:lnTo>
                  <a:lnTo>
                    <a:pt x="3225" y="109"/>
                  </a:lnTo>
                  <a:lnTo>
                    <a:pt x="3231" y="106"/>
                  </a:lnTo>
                  <a:lnTo>
                    <a:pt x="3236" y="103"/>
                  </a:lnTo>
                  <a:lnTo>
                    <a:pt x="3243" y="99"/>
                  </a:lnTo>
                  <a:lnTo>
                    <a:pt x="3249" y="98"/>
                  </a:lnTo>
                  <a:lnTo>
                    <a:pt x="3255" y="97"/>
                  </a:lnTo>
                  <a:lnTo>
                    <a:pt x="3263" y="96"/>
                  </a:lnTo>
                  <a:lnTo>
                    <a:pt x="3270" y="97"/>
                  </a:lnTo>
                  <a:lnTo>
                    <a:pt x="3276" y="98"/>
                  </a:lnTo>
                  <a:lnTo>
                    <a:pt x="3282" y="99"/>
                  </a:lnTo>
                  <a:lnTo>
                    <a:pt x="3289" y="103"/>
                  </a:lnTo>
                  <a:lnTo>
                    <a:pt x="3294" y="106"/>
                  </a:lnTo>
                  <a:lnTo>
                    <a:pt x="3300" y="109"/>
                  </a:lnTo>
                  <a:lnTo>
                    <a:pt x="3304" y="113"/>
                  </a:lnTo>
                  <a:lnTo>
                    <a:pt x="3308" y="118"/>
                  </a:lnTo>
                  <a:lnTo>
                    <a:pt x="3312" y="123"/>
                  </a:lnTo>
                  <a:lnTo>
                    <a:pt x="3316" y="129"/>
                  </a:lnTo>
                  <a:lnTo>
                    <a:pt x="3318" y="135"/>
                  </a:lnTo>
                  <a:lnTo>
                    <a:pt x="3321" y="140"/>
                  </a:lnTo>
                  <a:lnTo>
                    <a:pt x="3325" y="153"/>
                  </a:lnTo>
                  <a:lnTo>
                    <a:pt x="3326" y="167"/>
                  </a:lnTo>
                  <a:lnTo>
                    <a:pt x="3197" y="167"/>
                  </a:lnTo>
                  <a:close/>
                  <a:moveTo>
                    <a:pt x="3147" y="144"/>
                  </a:moveTo>
                  <a:lnTo>
                    <a:pt x="3146" y="136"/>
                  </a:lnTo>
                  <a:lnTo>
                    <a:pt x="3144" y="129"/>
                  </a:lnTo>
                  <a:lnTo>
                    <a:pt x="3142" y="121"/>
                  </a:lnTo>
                  <a:lnTo>
                    <a:pt x="3139" y="115"/>
                  </a:lnTo>
                  <a:lnTo>
                    <a:pt x="3136" y="108"/>
                  </a:lnTo>
                  <a:lnTo>
                    <a:pt x="3131" y="103"/>
                  </a:lnTo>
                  <a:lnTo>
                    <a:pt x="3127" y="97"/>
                  </a:lnTo>
                  <a:lnTo>
                    <a:pt x="3122" y="93"/>
                  </a:lnTo>
                  <a:lnTo>
                    <a:pt x="3116" y="89"/>
                  </a:lnTo>
                  <a:lnTo>
                    <a:pt x="3110" y="85"/>
                  </a:lnTo>
                  <a:lnTo>
                    <a:pt x="3104" y="83"/>
                  </a:lnTo>
                  <a:lnTo>
                    <a:pt x="3098" y="80"/>
                  </a:lnTo>
                  <a:lnTo>
                    <a:pt x="3090" y="79"/>
                  </a:lnTo>
                  <a:lnTo>
                    <a:pt x="3083" y="77"/>
                  </a:lnTo>
                  <a:lnTo>
                    <a:pt x="3075" y="77"/>
                  </a:lnTo>
                  <a:lnTo>
                    <a:pt x="3068" y="76"/>
                  </a:lnTo>
                  <a:lnTo>
                    <a:pt x="3057" y="77"/>
                  </a:lnTo>
                  <a:lnTo>
                    <a:pt x="3046" y="78"/>
                  </a:lnTo>
                  <a:lnTo>
                    <a:pt x="3036" y="81"/>
                  </a:lnTo>
                  <a:lnTo>
                    <a:pt x="3028" y="84"/>
                  </a:lnTo>
                  <a:lnTo>
                    <a:pt x="3019" y="89"/>
                  </a:lnTo>
                  <a:lnTo>
                    <a:pt x="3011" y="94"/>
                  </a:lnTo>
                  <a:lnTo>
                    <a:pt x="3005" y="100"/>
                  </a:lnTo>
                  <a:lnTo>
                    <a:pt x="2998" y="107"/>
                  </a:lnTo>
                  <a:lnTo>
                    <a:pt x="2992" y="115"/>
                  </a:lnTo>
                  <a:lnTo>
                    <a:pt x="2988" y="123"/>
                  </a:lnTo>
                  <a:lnTo>
                    <a:pt x="2983" y="132"/>
                  </a:lnTo>
                  <a:lnTo>
                    <a:pt x="2980" y="140"/>
                  </a:lnTo>
                  <a:lnTo>
                    <a:pt x="2977" y="150"/>
                  </a:lnTo>
                  <a:lnTo>
                    <a:pt x="2976" y="160"/>
                  </a:lnTo>
                  <a:lnTo>
                    <a:pt x="2975" y="171"/>
                  </a:lnTo>
                  <a:lnTo>
                    <a:pt x="2974" y="181"/>
                  </a:lnTo>
                  <a:lnTo>
                    <a:pt x="2975" y="191"/>
                  </a:lnTo>
                  <a:lnTo>
                    <a:pt x="2976" y="202"/>
                  </a:lnTo>
                  <a:lnTo>
                    <a:pt x="2977" y="212"/>
                  </a:lnTo>
                  <a:lnTo>
                    <a:pt x="2980" y="221"/>
                  </a:lnTo>
                  <a:lnTo>
                    <a:pt x="2983" y="230"/>
                  </a:lnTo>
                  <a:lnTo>
                    <a:pt x="2988" y="239"/>
                  </a:lnTo>
                  <a:lnTo>
                    <a:pt x="2992" y="247"/>
                  </a:lnTo>
                  <a:lnTo>
                    <a:pt x="2998" y="255"/>
                  </a:lnTo>
                  <a:lnTo>
                    <a:pt x="3005" y="261"/>
                  </a:lnTo>
                  <a:lnTo>
                    <a:pt x="3011" y="268"/>
                  </a:lnTo>
                  <a:lnTo>
                    <a:pt x="3019" y="273"/>
                  </a:lnTo>
                  <a:lnTo>
                    <a:pt x="3028" y="278"/>
                  </a:lnTo>
                  <a:lnTo>
                    <a:pt x="3036" y="281"/>
                  </a:lnTo>
                  <a:lnTo>
                    <a:pt x="3046" y="284"/>
                  </a:lnTo>
                  <a:lnTo>
                    <a:pt x="3057" y="285"/>
                  </a:lnTo>
                  <a:lnTo>
                    <a:pt x="3068" y="286"/>
                  </a:lnTo>
                  <a:lnTo>
                    <a:pt x="3076" y="285"/>
                  </a:lnTo>
                  <a:lnTo>
                    <a:pt x="3084" y="284"/>
                  </a:lnTo>
                  <a:lnTo>
                    <a:pt x="3091" y="283"/>
                  </a:lnTo>
                  <a:lnTo>
                    <a:pt x="3098" y="281"/>
                  </a:lnTo>
                  <a:lnTo>
                    <a:pt x="3105" y="278"/>
                  </a:lnTo>
                  <a:lnTo>
                    <a:pt x="3112" y="274"/>
                  </a:lnTo>
                  <a:lnTo>
                    <a:pt x="3117" y="270"/>
                  </a:lnTo>
                  <a:lnTo>
                    <a:pt x="3123" y="266"/>
                  </a:lnTo>
                  <a:lnTo>
                    <a:pt x="3128" y="260"/>
                  </a:lnTo>
                  <a:lnTo>
                    <a:pt x="3132" y="255"/>
                  </a:lnTo>
                  <a:lnTo>
                    <a:pt x="3137" y="248"/>
                  </a:lnTo>
                  <a:lnTo>
                    <a:pt x="3140" y="241"/>
                  </a:lnTo>
                  <a:lnTo>
                    <a:pt x="3143" y="234"/>
                  </a:lnTo>
                  <a:lnTo>
                    <a:pt x="3145" y="226"/>
                  </a:lnTo>
                  <a:lnTo>
                    <a:pt x="3147" y="218"/>
                  </a:lnTo>
                  <a:lnTo>
                    <a:pt x="3150" y="210"/>
                  </a:lnTo>
                  <a:lnTo>
                    <a:pt x="3125" y="210"/>
                  </a:lnTo>
                  <a:lnTo>
                    <a:pt x="3123" y="220"/>
                  </a:lnTo>
                  <a:lnTo>
                    <a:pt x="3119" y="231"/>
                  </a:lnTo>
                  <a:lnTo>
                    <a:pt x="3113" y="241"/>
                  </a:lnTo>
                  <a:lnTo>
                    <a:pt x="3106" y="250"/>
                  </a:lnTo>
                  <a:lnTo>
                    <a:pt x="3098" y="256"/>
                  </a:lnTo>
                  <a:lnTo>
                    <a:pt x="3089" y="261"/>
                  </a:lnTo>
                  <a:lnTo>
                    <a:pt x="3078" y="265"/>
                  </a:lnTo>
                  <a:lnTo>
                    <a:pt x="3068" y="266"/>
                  </a:lnTo>
                  <a:lnTo>
                    <a:pt x="3059" y="265"/>
                  </a:lnTo>
                  <a:lnTo>
                    <a:pt x="3051" y="264"/>
                  </a:lnTo>
                  <a:lnTo>
                    <a:pt x="3044" y="261"/>
                  </a:lnTo>
                  <a:lnTo>
                    <a:pt x="3037" y="258"/>
                  </a:lnTo>
                  <a:lnTo>
                    <a:pt x="3031" y="254"/>
                  </a:lnTo>
                  <a:lnTo>
                    <a:pt x="3025" y="250"/>
                  </a:lnTo>
                  <a:lnTo>
                    <a:pt x="3020" y="245"/>
                  </a:lnTo>
                  <a:lnTo>
                    <a:pt x="3016" y="239"/>
                  </a:lnTo>
                  <a:lnTo>
                    <a:pt x="3011" y="232"/>
                  </a:lnTo>
                  <a:lnTo>
                    <a:pt x="3008" y="226"/>
                  </a:lnTo>
                  <a:lnTo>
                    <a:pt x="3005" y="219"/>
                  </a:lnTo>
                  <a:lnTo>
                    <a:pt x="3003" y="212"/>
                  </a:lnTo>
                  <a:lnTo>
                    <a:pt x="3001" y="204"/>
                  </a:lnTo>
                  <a:lnTo>
                    <a:pt x="2999" y="197"/>
                  </a:lnTo>
                  <a:lnTo>
                    <a:pt x="2998" y="189"/>
                  </a:lnTo>
                  <a:lnTo>
                    <a:pt x="2998" y="181"/>
                  </a:lnTo>
                  <a:lnTo>
                    <a:pt x="2998" y="173"/>
                  </a:lnTo>
                  <a:lnTo>
                    <a:pt x="2999" y="165"/>
                  </a:lnTo>
                  <a:lnTo>
                    <a:pt x="3001" y="158"/>
                  </a:lnTo>
                  <a:lnTo>
                    <a:pt x="3003" y="150"/>
                  </a:lnTo>
                  <a:lnTo>
                    <a:pt x="3005" y="143"/>
                  </a:lnTo>
                  <a:lnTo>
                    <a:pt x="3008" y="136"/>
                  </a:lnTo>
                  <a:lnTo>
                    <a:pt x="3011" y="130"/>
                  </a:lnTo>
                  <a:lnTo>
                    <a:pt x="3016" y="123"/>
                  </a:lnTo>
                  <a:lnTo>
                    <a:pt x="3020" y="118"/>
                  </a:lnTo>
                  <a:lnTo>
                    <a:pt x="3025" y="112"/>
                  </a:lnTo>
                  <a:lnTo>
                    <a:pt x="3031" y="108"/>
                  </a:lnTo>
                  <a:lnTo>
                    <a:pt x="3037" y="104"/>
                  </a:lnTo>
                  <a:lnTo>
                    <a:pt x="3044" y="100"/>
                  </a:lnTo>
                  <a:lnTo>
                    <a:pt x="3051" y="98"/>
                  </a:lnTo>
                  <a:lnTo>
                    <a:pt x="3059" y="97"/>
                  </a:lnTo>
                  <a:lnTo>
                    <a:pt x="3068" y="96"/>
                  </a:lnTo>
                  <a:lnTo>
                    <a:pt x="3078" y="97"/>
                  </a:lnTo>
                  <a:lnTo>
                    <a:pt x="3089" y="99"/>
                  </a:lnTo>
                  <a:lnTo>
                    <a:pt x="3098" y="104"/>
                  </a:lnTo>
                  <a:lnTo>
                    <a:pt x="3105" y="109"/>
                  </a:lnTo>
                  <a:lnTo>
                    <a:pt x="3112" y="116"/>
                  </a:lnTo>
                  <a:lnTo>
                    <a:pt x="3116" y="124"/>
                  </a:lnTo>
                  <a:lnTo>
                    <a:pt x="3120" y="134"/>
                  </a:lnTo>
                  <a:lnTo>
                    <a:pt x="3124" y="144"/>
                  </a:lnTo>
                  <a:lnTo>
                    <a:pt x="3147" y="144"/>
                  </a:lnTo>
                  <a:close/>
                  <a:moveTo>
                    <a:pt x="2913" y="280"/>
                  </a:moveTo>
                  <a:lnTo>
                    <a:pt x="2937" y="280"/>
                  </a:lnTo>
                  <a:lnTo>
                    <a:pt x="2937" y="82"/>
                  </a:lnTo>
                  <a:lnTo>
                    <a:pt x="2913" y="82"/>
                  </a:lnTo>
                  <a:lnTo>
                    <a:pt x="2913" y="280"/>
                  </a:lnTo>
                  <a:close/>
                  <a:moveTo>
                    <a:pt x="2913" y="44"/>
                  </a:moveTo>
                  <a:lnTo>
                    <a:pt x="2937" y="44"/>
                  </a:lnTo>
                  <a:lnTo>
                    <a:pt x="2937" y="5"/>
                  </a:lnTo>
                  <a:lnTo>
                    <a:pt x="2913" y="5"/>
                  </a:lnTo>
                  <a:lnTo>
                    <a:pt x="2913" y="44"/>
                  </a:lnTo>
                  <a:close/>
                  <a:moveTo>
                    <a:pt x="2789" y="280"/>
                  </a:moveTo>
                  <a:lnTo>
                    <a:pt x="2815" y="280"/>
                  </a:lnTo>
                  <a:lnTo>
                    <a:pt x="2889" y="82"/>
                  </a:lnTo>
                  <a:lnTo>
                    <a:pt x="2864" y="82"/>
                  </a:lnTo>
                  <a:lnTo>
                    <a:pt x="2803" y="256"/>
                  </a:lnTo>
                  <a:lnTo>
                    <a:pt x="2802" y="256"/>
                  </a:lnTo>
                  <a:lnTo>
                    <a:pt x="2739" y="82"/>
                  </a:lnTo>
                  <a:lnTo>
                    <a:pt x="2712" y="82"/>
                  </a:lnTo>
                  <a:lnTo>
                    <a:pt x="2789" y="280"/>
                  </a:lnTo>
                  <a:close/>
                  <a:moveTo>
                    <a:pt x="2614" y="280"/>
                  </a:moveTo>
                  <a:lnTo>
                    <a:pt x="2638" y="280"/>
                  </a:lnTo>
                  <a:lnTo>
                    <a:pt x="2638" y="174"/>
                  </a:lnTo>
                  <a:lnTo>
                    <a:pt x="2639" y="166"/>
                  </a:lnTo>
                  <a:lnTo>
                    <a:pt x="2640" y="160"/>
                  </a:lnTo>
                  <a:lnTo>
                    <a:pt x="2641" y="152"/>
                  </a:lnTo>
                  <a:lnTo>
                    <a:pt x="2643" y="146"/>
                  </a:lnTo>
                  <a:lnTo>
                    <a:pt x="2646" y="139"/>
                  </a:lnTo>
                  <a:lnTo>
                    <a:pt x="2649" y="133"/>
                  </a:lnTo>
                  <a:lnTo>
                    <a:pt x="2654" y="127"/>
                  </a:lnTo>
                  <a:lnTo>
                    <a:pt x="2658" y="122"/>
                  </a:lnTo>
                  <a:lnTo>
                    <a:pt x="2664" y="118"/>
                  </a:lnTo>
                  <a:lnTo>
                    <a:pt x="2669" y="115"/>
                  </a:lnTo>
                  <a:lnTo>
                    <a:pt x="2675" y="110"/>
                  </a:lnTo>
                  <a:lnTo>
                    <a:pt x="2682" y="108"/>
                  </a:lnTo>
                  <a:lnTo>
                    <a:pt x="2688" y="106"/>
                  </a:lnTo>
                  <a:lnTo>
                    <a:pt x="2696" y="104"/>
                  </a:lnTo>
                  <a:lnTo>
                    <a:pt x="2703" y="104"/>
                  </a:lnTo>
                  <a:lnTo>
                    <a:pt x="2712" y="104"/>
                  </a:lnTo>
                  <a:lnTo>
                    <a:pt x="2712" y="79"/>
                  </a:lnTo>
                  <a:lnTo>
                    <a:pt x="2699" y="80"/>
                  </a:lnTo>
                  <a:lnTo>
                    <a:pt x="2686" y="82"/>
                  </a:lnTo>
                  <a:lnTo>
                    <a:pt x="2675" y="85"/>
                  </a:lnTo>
                  <a:lnTo>
                    <a:pt x="2666" y="91"/>
                  </a:lnTo>
                  <a:lnTo>
                    <a:pt x="2657" y="98"/>
                  </a:lnTo>
                  <a:lnTo>
                    <a:pt x="2648" y="107"/>
                  </a:lnTo>
                  <a:lnTo>
                    <a:pt x="2642" y="117"/>
                  </a:lnTo>
                  <a:lnTo>
                    <a:pt x="2637" y="129"/>
                  </a:lnTo>
                  <a:lnTo>
                    <a:pt x="2637" y="129"/>
                  </a:lnTo>
                  <a:lnTo>
                    <a:pt x="2637" y="82"/>
                  </a:lnTo>
                  <a:lnTo>
                    <a:pt x="2614" y="82"/>
                  </a:lnTo>
                  <a:lnTo>
                    <a:pt x="2614" y="280"/>
                  </a:lnTo>
                  <a:close/>
                  <a:moveTo>
                    <a:pt x="2581" y="188"/>
                  </a:moveTo>
                  <a:lnTo>
                    <a:pt x="2581" y="177"/>
                  </a:lnTo>
                  <a:lnTo>
                    <a:pt x="2580" y="166"/>
                  </a:lnTo>
                  <a:lnTo>
                    <a:pt x="2579" y="157"/>
                  </a:lnTo>
                  <a:lnTo>
                    <a:pt x="2577" y="147"/>
                  </a:lnTo>
                  <a:lnTo>
                    <a:pt x="2575" y="137"/>
                  </a:lnTo>
                  <a:lnTo>
                    <a:pt x="2571" y="127"/>
                  </a:lnTo>
                  <a:lnTo>
                    <a:pt x="2567" y="119"/>
                  </a:lnTo>
                  <a:lnTo>
                    <a:pt x="2562" y="111"/>
                  </a:lnTo>
                  <a:lnTo>
                    <a:pt x="2557" y="104"/>
                  </a:lnTo>
                  <a:lnTo>
                    <a:pt x="2550" y="96"/>
                  </a:lnTo>
                  <a:lnTo>
                    <a:pt x="2543" y="91"/>
                  </a:lnTo>
                  <a:lnTo>
                    <a:pt x="2535" y="85"/>
                  </a:lnTo>
                  <a:lnTo>
                    <a:pt x="2525" y="82"/>
                  </a:lnTo>
                  <a:lnTo>
                    <a:pt x="2516" y="79"/>
                  </a:lnTo>
                  <a:lnTo>
                    <a:pt x="2506" y="77"/>
                  </a:lnTo>
                  <a:lnTo>
                    <a:pt x="2494" y="76"/>
                  </a:lnTo>
                  <a:lnTo>
                    <a:pt x="2482" y="77"/>
                  </a:lnTo>
                  <a:lnTo>
                    <a:pt x="2472" y="79"/>
                  </a:lnTo>
                  <a:lnTo>
                    <a:pt x="2463" y="81"/>
                  </a:lnTo>
                  <a:lnTo>
                    <a:pt x="2453" y="85"/>
                  </a:lnTo>
                  <a:lnTo>
                    <a:pt x="2445" y="90"/>
                  </a:lnTo>
                  <a:lnTo>
                    <a:pt x="2438" y="95"/>
                  </a:lnTo>
                  <a:lnTo>
                    <a:pt x="2431" y="102"/>
                  </a:lnTo>
                  <a:lnTo>
                    <a:pt x="2426" y="109"/>
                  </a:lnTo>
                  <a:lnTo>
                    <a:pt x="2420" y="117"/>
                  </a:lnTo>
                  <a:lnTo>
                    <a:pt x="2416" y="125"/>
                  </a:lnTo>
                  <a:lnTo>
                    <a:pt x="2413" y="134"/>
                  </a:lnTo>
                  <a:lnTo>
                    <a:pt x="2410" y="143"/>
                  </a:lnTo>
                  <a:lnTo>
                    <a:pt x="2408" y="152"/>
                  </a:lnTo>
                  <a:lnTo>
                    <a:pt x="2405" y="161"/>
                  </a:lnTo>
                  <a:lnTo>
                    <a:pt x="2404" y="171"/>
                  </a:lnTo>
                  <a:lnTo>
                    <a:pt x="2404" y="181"/>
                  </a:lnTo>
                  <a:lnTo>
                    <a:pt x="2404" y="191"/>
                  </a:lnTo>
                  <a:lnTo>
                    <a:pt x="2405" y="202"/>
                  </a:lnTo>
                  <a:lnTo>
                    <a:pt x="2408" y="212"/>
                  </a:lnTo>
                  <a:lnTo>
                    <a:pt x="2410" y="221"/>
                  </a:lnTo>
                  <a:lnTo>
                    <a:pt x="2413" y="230"/>
                  </a:lnTo>
                  <a:lnTo>
                    <a:pt x="2416" y="239"/>
                  </a:lnTo>
                  <a:lnTo>
                    <a:pt x="2420" y="247"/>
                  </a:lnTo>
                  <a:lnTo>
                    <a:pt x="2426" y="255"/>
                  </a:lnTo>
                  <a:lnTo>
                    <a:pt x="2431" y="261"/>
                  </a:lnTo>
                  <a:lnTo>
                    <a:pt x="2438" y="268"/>
                  </a:lnTo>
                  <a:lnTo>
                    <a:pt x="2445" y="273"/>
                  </a:lnTo>
                  <a:lnTo>
                    <a:pt x="2453" y="278"/>
                  </a:lnTo>
                  <a:lnTo>
                    <a:pt x="2463" y="281"/>
                  </a:lnTo>
                  <a:lnTo>
                    <a:pt x="2472" y="284"/>
                  </a:lnTo>
                  <a:lnTo>
                    <a:pt x="2482" y="285"/>
                  </a:lnTo>
                  <a:lnTo>
                    <a:pt x="2494" y="286"/>
                  </a:lnTo>
                  <a:lnTo>
                    <a:pt x="2504" y="285"/>
                  </a:lnTo>
                  <a:lnTo>
                    <a:pt x="2511" y="284"/>
                  </a:lnTo>
                  <a:lnTo>
                    <a:pt x="2520" y="283"/>
                  </a:lnTo>
                  <a:lnTo>
                    <a:pt x="2527" y="281"/>
                  </a:lnTo>
                  <a:lnTo>
                    <a:pt x="2534" y="279"/>
                  </a:lnTo>
                  <a:lnTo>
                    <a:pt x="2540" y="275"/>
                  </a:lnTo>
                  <a:lnTo>
                    <a:pt x="2547" y="271"/>
                  </a:lnTo>
                  <a:lnTo>
                    <a:pt x="2552" y="267"/>
                  </a:lnTo>
                  <a:lnTo>
                    <a:pt x="2558" y="262"/>
                  </a:lnTo>
                  <a:lnTo>
                    <a:pt x="2562" y="257"/>
                  </a:lnTo>
                  <a:lnTo>
                    <a:pt x="2566" y="252"/>
                  </a:lnTo>
                  <a:lnTo>
                    <a:pt x="2570" y="245"/>
                  </a:lnTo>
                  <a:lnTo>
                    <a:pt x="2576" y="231"/>
                  </a:lnTo>
                  <a:lnTo>
                    <a:pt x="2580" y="215"/>
                  </a:lnTo>
                  <a:lnTo>
                    <a:pt x="2557" y="215"/>
                  </a:lnTo>
                  <a:lnTo>
                    <a:pt x="2553" y="226"/>
                  </a:lnTo>
                  <a:lnTo>
                    <a:pt x="2548" y="235"/>
                  </a:lnTo>
                  <a:lnTo>
                    <a:pt x="2543" y="244"/>
                  </a:lnTo>
                  <a:lnTo>
                    <a:pt x="2535" y="252"/>
                  </a:lnTo>
                  <a:lnTo>
                    <a:pt x="2527" y="257"/>
                  </a:lnTo>
                  <a:lnTo>
                    <a:pt x="2518" y="261"/>
                  </a:lnTo>
                  <a:lnTo>
                    <a:pt x="2507" y="265"/>
                  </a:lnTo>
                  <a:lnTo>
                    <a:pt x="2494" y="266"/>
                  </a:lnTo>
                  <a:lnTo>
                    <a:pt x="2485" y="265"/>
                  </a:lnTo>
                  <a:lnTo>
                    <a:pt x="2478" y="264"/>
                  </a:lnTo>
                  <a:lnTo>
                    <a:pt x="2471" y="261"/>
                  </a:lnTo>
                  <a:lnTo>
                    <a:pt x="2465" y="258"/>
                  </a:lnTo>
                  <a:lnTo>
                    <a:pt x="2458" y="255"/>
                  </a:lnTo>
                  <a:lnTo>
                    <a:pt x="2453" y="251"/>
                  </a:lnTo>
                  <a:lnTo>
                    <a:pt x="2449" y="245"/>
                  </a:lnTo>
                  <a:lnTo>
                    <a:pt x="2444" y="240"/>
                  </a:lnTo>
                  <a:lnTo>
                    <a:pt x="2440" y="234"/>
                  </a:lnTo>
                  <a:lnTo>
                    <a:pt x="2437" y="228"/>
                  </a:lnTo>
                  <a:lnTo>
                    <a:pt x="2435" y="221"/>
                  </a:lnTo>
                  <a:lnTo>
                    <a:pt x="2432" y="215"/>
                  </a:lnTo>
                  <a:lnTo>
                    <a:pt x="2429" y="201"/>
                  </a:lnTo>
                  <a:lnTo>
                    <a:pt x="2429" y="188"/>
                  </a:lnTo>
                  <a:lnTo>
                    <a:pt x="2581" y="188"/>
                  </a:lnTo>
                  <a:close/>
                  <a:moveTo>
                    <a:pt x="2429" y="167"/>
                  </a:moveTo>
                  <a:lnTo>
                    <a:pt x="2431" y="153"/>
                  </a:lnTo>
                  <a:lnTo>
                    <a:pt x="2435" y="140"/>
                  </a:lnTo>
                  <a:lnTo>
                    <a:pt x="2441" y="129"/>
                  </a:lnTo>
                  <a:lnTo>
                    <a:pt x="2447" y="118"/>
                  </a:lnTo>
                  <a:lnTo>
                    <a:pt x="2452" y="113"/>
                  </a:lnTo>
                  <a:lnTo>
                    <a:pt x="2457" y="109"/>
                  </a:lnTo>
                  <a:lnTo>
                    <a:pt x="2462" y="106"/>
                  </a:lnTo>
                  <a:lnTo>
                    <a:pt x="2468" y="103"/>
                  </a:lnTo>
                  <a:lnTo>
                    <a:pt x="2473" y="99"/>
                  </a:lnTo>
                  <a:lnTo>
                    <a:pt x="2480" y="98"/>
                  </a:lnTo>
                  <a:lnTo>
                    <a:pt x="2486" y="97"/>
                  </a:lnTo>
                  <a:lnTo>
                    <a:pt x="2494" y="96"/>
                  </a:lnTo>
                  <a:lnTo>
                    <a:pt x="2501" y="97"/>
                  </a:lnTo>
                  <a:lnTo>
                    <a:pt x="2508" y="98"/>
                  </a:lnTo>
                  <a:lnTo>
                    <a:pt x="2514" y="99"/>
                  </a:lnTo>
                  <a:lnTo>
                    <a:pt x="2520" y="103"/>
                  </a:lnTo>
                  <a:lnTo>
                    <a:pt x="2525" y="106"/>
                  </a:lnTo>
                  <a:lnTo>
                    <a:pt x="2531" y="109"/>
                  </a:lnTo>
                  <a:lnTo>
                    <a:pt x="2535" y="113"/>
                  </a:lnTo>
                  <a:lnTo>
                    <a:pt x="2539" y="118"/>
                  </a:lnTo>
                  <a:lnTo>
                    <a:pt x="2544" y="123"/>
                  </a:lnTo>
                  <a:lnTo>
                    <a:pt x="2547" y="129"/>
                  </a:lnTo>
                  <a:lnTo>
                    <a:pt x="2550" y="135"/>
                  </a:lnTo>
                  <a:lnTo>
                    <a:pt x="2552" y="140"/>
                  </a:lnTo>
                  <a:lnTo>
                    <a:pt x="2556" y="153"/>
                  </a:lnTo>
                  <a:lnTo>
                    <a:pt x="2557" y="167"/>
                  </a:lnTo>
                  <a:lnTo>
                    <a:pt x="2429" y="167"/>
                  </a:lnTo>
                  <a:close/>
                  <a:moveTo>
                    <a:pt x="2163" y="190"/>
                  </a:moveTo>
                  <a:lnTo>
                    <a:pt x="2163" y="202"/>
                  </a:lnTo>
                  <a:lnTo>
                    <a:pt x="2164" y="213"/>
                  </a:lnTo>
                  <a:lnTo>
                    <a:pt x="2167" y="224"/>
                  </a:lnTo>
                  <a:lnTo>
                    <a:pt x="2170" y="233"/>
                  </a:lnTo>
                  <a:lnTo>
                    <a:pt x="2174" y="242"/>
                  </a:lnTo>
                  <a:lnTo>
                    <a:pt x="2180" y="250"/>
                  </a:lnTo>
                  <a:lnTo>
                    <a:pt x="2185" y="257"/>
                  </a:lnTo>
                  <a:lnTo>
                    <a:pt x="2193" y="262"/>
                  </a:lnTo>
                  <a:lnTo>
                    <a:pt x="2200" y="268"/>
                  </a:lnTo>
                  <a:lnTo>
                    <a:pt x="2209" y="273"/>
                  </a:lnTo>
                  <a:lnTo>
                    <a:pt x="2217" y="277"/>
                  </a:lnTo>
                  <a:lnTo>
                    <a:pt x="2228" y="280"/>
                  </a:lnTo>
                  <a:lnTo>
                    <a:pt x="2238" y="283"/>
                  </a:lnTo>
                  <a:lnTo>
                    <a:pt x="2249" y="284"/>
                  </a:lnTo>
                  <a:lnTo>
                    <a:pt x="2261" y="285"/>
                  </a:lnTo>
                  <a:lnTo>
                    <a:pt x="2272" y="286"/>
                  </a:lnTo>
                  <a:lnTo>
                    <a:pt x="2290" y="285"/>
                  </a:lnTo>
                  <a:lnTo>
                    <a:pt x="2305" y="283"/>
                  </a:lnTo>
                  <a:lnTo>
                    <a:pt x="2319" y="280"/>
                  </a:lnTo>
                  <a:lnTo>
                    <a:pt x="2330" y="277"/>
                  </a:lnTo>
                  <a:lnTo>
                    <a:pt x="2341" y="271"/>
                  </a:lnTo>
                  <a:lnTo>
                    <a:pt x="2348" y="266"/>
                  </a:lnTo>
                  <a:lnTo>
                    <a:pt x="2356" y="260"/>
                  </a:lnTo>
                  <a:lnTo>
                    <a:pt x="2361" y="254"/>
                  </a:lnTo>
                  <a:lnTo>
                    <a:pt x="2366" y="247"/>
                  </a:lnTo>
                  <a:lnTo>
                    <a:pt x="2370" y="241"/>
                  </a:lnTo>
                  <a:lnTo>
                    <a:pt x="2373" y="234"/>
                  </a:lnTo>
                  <a:lnTo>
                    <a:pt x="2375" y="228"/>
                  </a:lnTo>
                  <a:lnTo>
                    <a:pt x="2377" y="216"/>
                  </a:lnTo>
                  <a:lnTo>
                    <a:pt x="2377" y="207"/>
                  </a:lnTo>
                  <a:lnTo>
                    <a:pt x="2377" y="200"/>
                  </a:lnTo>
                  <a:lnTo>
                    <a:pt x="2376" y="192"/>
                  </a:lnTo>
                  <a:lnTo>
                    <a:pt x="2374" y="185"/>
                  </a:lnTo>
                  <a:lnTo>
                    <a:pt x="2372" y="179"/>
                  </a:lnTo>
                  <a:lnTo>
                    <a:pt x="2369" y="173"/>
                  </a:lnTo>
                  <a:lnTo>
                    <a:pt x="2365" y="167"/>
                  </a:lnTo>
                  <a:lnTo>
                    <a:pt x="2361" y="163"/>
                  </a:lnTo>
                  <a:lnTo>
                    <a:pt x="2357" y="159"/>
                  </a:lnTo>
                  <a:lnTo>
                    <a:pt x="2346" y="151"/>
                  </a:lnTo>
                  <a:lnTo>
                    <a:pt x="2334" y="145"/>
                  </a:lnTo>
                  <a:lnTo>
                    <a:pt x="2321" y="139"/>
                  </a:lnTo>
                  <a:lnTo>
                    <a:pt x="2306" y="135"/>
                  </a:lnTo>
                  <a:lnTo>
                    <a:pt x="2240" y="119"/>
                  </a:lnTo>
                  <a:lnTo>
                    <a:pt x="2231" y="117"/>
                  </a:lnTo>
                  <a:lnTo>
                    <a:pt x="2224" y="113"/>
                  </a:lnTo>
                  <a:lnTo>
                    <a:pt x="2216" y="110"/>
                  </a:lnTo>
                  <a:lnTo>
                    <a:pt x="2211" y="106"/>
                  </a:lnTo>
                  <a:lnTo>
                    <a:pt x="2206" y="100"/>
                  </a:lnTo>
                  <a:lnTo>
                    <a:pt x="2201" y="94"/>
                  </a:lnTo>
                  <a:lnTo>
                    <a:pt x="2199" y="85"/>
                  </a:lnTo>
                  <a:lnTo>
                    <a:pt x="2198" y="77"/>
                  </a:lnTo>
                  <a:lnTo>
                    <a:pt x="2199" y="69"/>
                  </a:lnTo>
                  <a:lnTo>
                    <a:pt x="2200" y="63"/>
                  </a:lnTo>
                  <a:lnTo>
                    <a:pt x="2201" y="56"/>
                  </a:lnTo>
                  <a:lnTo>
                    <a:pt x="2203" y="51"/>
                  </a:lnTo>
                  <a:lnTo>
                    <a:pt x="2207" y="46"/>
                  </a:lnTo>
                  <a:lnTo>
                    <a:pt x="2211" y="42"/>
                  </a:lnTo>
                  <a:lnTo>
                    <a:pt x="2214" y="38"/>
                  </a:lnTo>
                  <a:lnTo>
                    <a:pt x="2220" y="35"/>
                  </a:lnTo>
                  <a:lnTo>
                    <a:pt x="2229" y="29"/>
                  </a:lnTo>
                  <a:lnTo>
                    <a:pt x="2241" y="25"/>
                  </a:lnTo>
                  <a:lnTo>
                    <a:pt x="2254" y="23"/>
                  </a:lnTo>
                  <a:lnTo>
                    <a:pt x="2267" y="23"/>
                  </a:lnTo>
                  <a:lnTo>
                    <a:pt x="2281" y="24"/>
                  </a:lnTo>
                  <a:lnTo>
                    <a:pt x="2295" y="26"/>
                  </a:lnTo>
                  <a:lnTo>
                    <a:pt x="2302" y="28"/>
                  </a:lnTo>
                  <a:lnTo>
                    <a:pt x="2307" y="31"/>
                  </a:lnTo>
                  <a:lnTo>
                    <a:pt x="2314" y="35"/>
                  </a:lnTo>
                  <a:lnTo>
                    <a:pt x="2318" y="38"/>
                  </a:lnTo>
                  <a:lnTo>
                    <a:pt x="2323" y="42"/>
                  </a:lnTo>
                  <a:lnTo>
                    <a:pt x="2328" y="48"/>
                  </a:lnTo>
                  <a:lnTo>
                    <a:pt x="2332" y="52"/>
                  </a:lnTo>
                  <a:lnTo>
                    <a:pt x="2335" y="58"/>
                  </a:lnTo>
                  <a:lnTo>
                    <a:pt x="2337" y="64"/>
                  </a:lnTo>
                  <a:lnTo>
                    <a:pt x="2339" y="70"/>
                  </a:lnTo>
                  <a:lnTo>
                    <a:pt x="2342" y="78"/>
                  </a:lnTo>
                  <a:lnTo>
                    <a:pt x="2342" y="85"/>
                  </a:lnTo>
                  <a:lnTo>
                    <a:pt x="2368" y="85"/>
                  </a:lnTo>
                  <a:lnTo>
                    <a:pt x="2368" y="75"/>
                  </a:lnTo>
                  <a:lnTo>
                    <a:pt x="2365" y="66"/>
                  </a:lnTo>
                  <a:lnTo>
                    <a:pt x="2363" y="56"/>
                  </a:lnTo>
                  <a:lnTo>
                    <a:pt x="2360" y="49"/>
                  </a:lnTo>
                  <a:lnTo>
                    <a:pt x="2356" y="41"/>
                  </a:lnTo>
                  <a:lnTo>
                    <a:pt x="2350" y="33"/>
                  </a:lnTo>
                  <a:lnTo>
                    <a:pt x="2344" y="27"/>
                  </a:lnTo>
                  <a:lnTo>
                    <a:pt x="2337" y="22"/>
                  </a:lnTo>
                  <a:lnTo>
                    <a:pt x="2331" y="16"/>
                  </a:lnTo>
                  <a:lnTo>
                    <a:pt x="2322" y="12"/>
                  </a:lnTo>
                  <a:lnTo>
                    <a:pt x="2315" y="9"/>
                  </a:lnTo>
                  <a:lnTo>
                    <a:pt x="2305" y="5"/>
                  </a:lnTo>
                  <a:lnTo>
                    <a:pt x="2296" y="3"/>
                  </a:lnTo>
                  <a:lnTo>
                    <a:pt x="2287" y="1"/>
                  </a:lnTo>
                  <a:lnTo>
                    <a:pt x="2277" y="0"/>
                  </a:lnTo>
                  <a:lnTo>
                    <a:pt x="2267" y="0"/>
                  </a:lnTo>
                  <a:lnTo>
                    <a:pt x="2253" y="1"/>
                  </a:lnTo>
                  <a:lnTo>
                    <a:pt x="2240" y="2"/>
                  </a:lnTo>
                  <a:lnTo>
                    <a:pt x="2229" y="5"/>
                  </a:lnTo>
                  <a:lnTo>
                    <a:pt x="2220" y="9"/>
                  </a:lnTo>
                  <a:lnTo>
                    <a:pt x="2211" y="13"/>
                  </a:lnTo>
                  <a:lnTo>
                    <a:pt x="2202" y="17"/>
                  </a:lnTo>
                  <a:lnTo>
                    <a:pt x="2196" y="23"/>
                  </a:lnTo>
                  <a:lnTo>
                    <a:pt x="2190" y="28"/>
                  </a:lnTo>
                  <a:lnTo>
                    <a:pt x="2186" y="35"/>
                  </a:lnTo>
                  <a:lnTo>
                    <a:pt x="2182" y="41"/>
                  </a:lnTo>
                  <a:lnTo>
                    <a:pt x="2179" y="48"/>
                  </a:lnTo>
                  <a:lnTo>
                    <a:pt x="2176" y="54"/>
                  </a:lnTo>
                  <a:lnTo>
                    <a:pt x="2173" y="66"/>
                  </a:lnTo>
                  <a:lnTo>
                    <a:pt x="2172" y="77"/>
                  </a:lnTo>
                  <a:lnTo>
                    <a:pt x="2172" y="85"/>
                  </a:lnTo>
                  <a:lnTo>
                    <a:pt x="2173" y="92"/>
                  </a:lnTo>
                  <a:lnTo>
                    <a:pt x="2175" y="98"/>
                  </a:lnTo>
                  <a:lnTo>
                    <a:pt x="2177" y="105"/>
                  </a:lnTo>
                  <a:lnTo>
                    <a:pt x="2180" y="110"/>
                  </a:lnTo>
                  <a:lnTo>
                    <a:pt x="2183" y="115"/>
                  </a:lnTo>
                  <a:lnTo>
                    <a:pt x="2187" y="120"/>
                  </a:lnTo>
                  <a:lnTo>
                    <a:pt x="2190" y="123"/>
                  </a:lnTo>
                  <a:lnTo>
                    <a:pt x="2200" y="131"/>
                  </a:lnTo>
                  <a:lnTo>
                    <a:pt x="2211" y="136"/>
                  </a:lnTo>
                  <a:lnTo>
                    <a:pt x="2222" y="140"/>
                  </a:lnTo>
                  <a:lnTo>
                    <a:pt x="2234" y="144"/>
                  </a:lnTo>
                  <a:lnTo>
                    <a:pt x="2295" y="159"/>
                  </a:lnTo>
                  <a:lnTo>
                    <a:pt x="2305" y="161"/>
                  </a:lnTo>
                  <a:lnTo>
                    <a:pt x="2315" y="164"/>
                  </a:lnTo>
                  <a:lnTo>
                    <a:pt x="2324" y="169"/>
                  </a:lnTo>
                  <a:lnTo>
                    <a:pt x="2333" y="174"/>
                  </a:lnTo>
                  <a:lnTo>
                    <a:pt x="2341" y="180"/>
                  </a:lnTo>
                  <a:lnTo>
                    <a:pt x="2346" y="188"/>
                  </a:lnTo>
                  <a:lnTo>
                    <a:pt x="2348" y="192"/>
                  </a:lnTo>
                  <a:lnTo>
                    <a:pt x="2350" y="197"/>
                  </a:lnTo>
                  <a:lnTo>
                    <a:pt x="2351" y="202"/>
                  </a:lnTo>
                  <a:lnTo>
                    <a:pt x="2351" y="207"/>
                  </a:lnTo>
                  <a:lnTo>
                    <a:pt x="2351" y="215"/>
                  </a:lnTo>
                  <a:lnTo>
                    <a:pt x="2349" y="221"/>
                  </a:lnTo>
                  <a:lnTo>
                    <a:pt x="2347" y="228"/>
                  </a:lnTo>
                  <a:lnTo>
                    <a:pt x="2344" y="233"/>
                  </a:lnTo>
                  <a:lnTo>
                    <a:pt x="2341" y="239"/>
                  </a:lnTo>
                  <a:lnTo>
                    <a:pt x="2336" y="243"/>
                  </a:lnTo>
                  <a:lnTo>
                    <a:pt x="2331" y="247"/>
                  </a:lnTo>
                  <a:lnTo>
                    <a:pt x="2327" y="251"/>
                  </a:lnTo>
                  <a:lnTo>
                    <a:pt x="2315" y="256"/>
                  </a:lnTo>
                  <a:lnTo>
                    <a:pt x="2303" y="260"/>
                  </a:lnTo>
                  <a:lnTo>
                    <a:pt x="2290" y="262"/>
                  </a:lnTo>
                  <a:lnTo>
                    <a:pt x="2279" y="264"/>
                  </a:lnTo>
                  <a:lnTo>
                    <a:pt x="2261" y="262"/>
                  </a:lnTo>
                  <a:lnTo>
                    <a:pt x="2243" y="260"/>
                  </a:lnTo>
                  <a:lnTo>
                    <a:pt x="2236" y="258"/>
                  </a:lnTo>
                  <a:lnTo>
                    <a:pt x="2228" y="255"/>
                  </a:lnTo>
                  <a:lnTo>
                    <a:pt x="2221" y="252"/>
                  </a:lnTo>
                  <a:lnTo>
                    <a:pt x="2215" y="247"/>
                  </a:lnTo>
                  <a:lnTo>
                    <a:pt x="2209" y="243"/>
                  </a:lnTo>
                  <a:lnTo>
                    <a:pt x="2203" y="238"/>
                  </a:lnTo>
                  <a:lnTo>
                    <a:pt x="2199" y="232"/>
                  </a:lnTo>
                  <a:lnTo>
                    <a:pt x="2196" y="225"/>
                  </a:lnTo>
                  <a:lnTo>
                    <a:pt x="2193" y="217"/>
                  </a:lnTo>
                  <a:lnTo>
                    <a:pt x="2190" y="210"/>
                  </a:lnTo>
                  <a:lnTo>
                    <a:pt x="2189" y="200"/>
                  </a:lnTo>
                  <a:lnTo>
                    <a:pt x="2189" y="190"/>
                  </a:lnTo>
                  <a:lnTo>
                    <a:pt x="2163" y="190"/>
                  </a:lnTo>
                  <a:close/>
                  <a:moveTo>
                    <a:pt x="1991" y="23"/>
                  </a:moveTo>
                  <a:lnTo>
                    <a:pt x="1966" y="23"/>
                  </a:lnTo>
                  <a:lnTo>
                    <a:pt x="1966" y="82"/>
                  </a:lnTo>
                  <a:lnTo>
                    <a:pt x="1931" y="82"/>
                  </a:lnTo>
                  <a:lnTo>
                    <a:pt x="1931" y="103"/>
                  </a:lnTo>
                  <a:lnTo>
                    <a:pt x="1966" y="103"/>
                  </a:lnTo>
                  <a:lnTo>
                    <a:pt x="1966" y="238"/>
                  </a:lnTo>
                  <a:lnTo>
                    <a:pt x="1967" y="250"/>
                  </a:lnTo>
                  <a:lnTo>
                    <a:pt x="1968" y="259"/>
                  </a:lnTo>
                  <a:lnTo>
                    <a:pt x="1971" y="267"/>
                  </a:lnTo>
                  <a:lnTo>
                    <a:pt x="1975" y="273"/>
                  </a:lnTo>
                  <a:lnTo>
                    <a:pt x="1981" y="278"/>
                  </a:lnTo>
                  <a:lnTo>
                    <a:pt x="1988" y="280"/>
                  </a:lnTo>
                  <a:lnTo>
                    <a:pt x="1998" y="282"/>
                  </a:lnTo>
                  <a:lnTo>
                    <a:pt x="2009" y="282"/>
                  </a:lnTo>
                  <a:lnTo>
                    <a:pt x="2020" y="282"/>
                  </a:lnTo>
                  <a:lnTo>
                    <a:pt x="2031" y="282"/>
                  </a:lnTo>
                  <a:lnTo>
                    <a:pt x="2031" y="260"/>
                  </a:lnTo>
                  <a:lnTo>
                    <a:pt x="2021" y="261"/>
                  </a:lnTo>
                  <a:lnTo>
                    <a:pt x="2010" y="262"/>
                  </a:lnTo>
                  <a:lnTo>
                    <a:pt x="2005" y="261"/>
                  </a:lnTo>
                  <a:lnTo>
                    <a:pt x="1999" y="259"/>
                  </a:lnTo>
                  <a:lnTo>
                    <a:pt x="1996" y="257"/>
                  </a:lnTo>
                  <a:lnTo>
                    <a:pt x="1994" y="255"/>
                  </a:lnTo>
                  <a:lnTo>
                    <a:pt x="1992" y="251"/>
                  </a:lnTo>
                  <a:lnTo>
                    <a:pt x="1991" y="246"/>
                  </a:lnTo>
                  <a:lnTo>
                    <a:pt x="1991" y="242"/>
                  </a:lnTo>
                  <a:lnTo>
                    <a:pt x="1991" y="235"/>
                  </a:lnTo>
                  <a:lnTo>
                    <a:pt x="1991" y="103"/>
                  </a:lnTo>
                  <a:lnTo>
                    <a:pt x="2031" y="103"/>
                  </a:lnTo>
                  <a:lnTo>
                    <a:pt x="2031" y="82"/>
                  </a:lnTo>
                  <a:lnTo>
                    <a:pt x="1991" y="82"/>
                  </a:lnTo>
                  <a:lnTo>
                    <a:pt x="1991" y="23"/>
                  </a:lnTo>
                  <a:close/>
                  <a:moveTo>
                    <a:pt x="1745" y="280"/>
                  </a:moveTo>
                  <a:lnTo>
                    <a:pt x="1769" y="280"/>
                  </a:lnTo>
                  <a:lnTo>
                    <a:pt x="1769" y="164"/>
                  </a:lnTo>
                  <a:lnTo>
                    <a:pt x="1771" y="150"/>
                  </a:lnTo>
                  <a:lnTo>
                    <a:pt x="1775" y="137"/>
                  </a:lnTo>
                  <a:lnTo>
                    <a:pt x="1777" y="132"/>
                  </a:lnTo>
                  <a:lnTo>
                    <a:pt x="1780" y="126"/>
                  </a:lnTo>
                  <a:lnTo>
                    <a:pt x="1783" y="121"/>
                  </a:lnTo>
                  <a:lnTo>
                    <a:pt x="1786" y="116"/>
                  </a:lnTo>
                  <a:lnTo>
                    <a:pt x="1791" y="111"/>
                  </a:lnTo>
                  <a:lnTo>
                    <a:pt x="1795" y="108"/>
                  </a:lnTo>
                  <a:lnTo>
                    <a:pt x="1800" y="105"/>
                  </a:lnTo>
                  <a:lnTo>
                    <a:pt x="1806" y="102"/>
                  </a:lnTo>
                  <a:lnTo>
                    <a:pt x="1811" y="99"/>
                  </a:lnTo>
                  <a:lnTo>
                    <a:pt x="1818" y="97"/>
                  </a:lnTo>
                  <a:lnTo>
                    <a:pt x="1824" y="97"/>
                  </a:lnTo>
                  <a:lnTo>
                    <a:pt x="1832" y="96"/>
                  </a:lnTo>
                  <a:lnTo>
                    <a:pt x="1838" y="97"/>
                  </a:lnTo>
                  <a:lnTo>
                    <a:pt x="1845" y="97"/>
                  </a:lnTo>
                  <a:lnTo>
                    <a:pt x="1851" y="99"/>
                  </a:lnTo>
                  <a:lnTo>
                    <a:pt x="1857" y="102"/>
                  </a:lnTo>
                  <a:lnTo>
                    <a:pt x="1861" y="104"/>
                  </a:lnTo>
                  <a:lnTo>
                    <a:pt x="1865" y="107"/>
                  </a:lnTo>
                  <a:lnTo>
                    <a:pt x="1869" y="110"/>
                  </a:lnTo>
                  <a:lnTo>
                    <a:pt x="1872" y="113"/>
                  </a:lnTo>
                  <a:lnTo>
                    <a:pt x="1876" y="122"/>
                  </a:lnTo>
                  <a:lnTo>
                    <a:pt x="1879" y="133"/>
                  </a:lnTo>
                  <a:lnTo>
                    <a:pt x="1881" y="144"/>
                  </a:lnTo>
                  <a:lnTo>
                    <a:pt x="1883" y="157"/>
                  </a:lnTo>
                  <a:lnTo>
                    <a:pt x="1883" y="280"/>
                  </a:lnTo>
                  <a:lnTo>
                    <a:pt x="1906" y="280"/>
                  </a:lnTo>
                  <a:lnTo>
                    <a:pt x="1906" y="152"/>
                  </a:lnTo>
                  <a:lnTo>
                    <a:pt x="1905" y="136"/>
                  </a:lnTo>
                  <a:lnTo>
                    <a:pt x="1903" y="121"/>
                  </a:lnTo>
                  <a:lnTo>
                    <a:pt x="1901" y="113"/>
                  </a:lnTo>
                  <a:lnTo>
                    <a:pt x="1898" y="108"/>
                  </a:lnTo>
                  <a:lnTo>
                    <a:pt x="1894" y="102"/>
                  </a:lnTo>
                  <a:lnTo>
                    <a:pt x="1891" y="96"/>
                  </a:lnTo>
                  <a:lnTo>
                    <a:pt x="1886" y="92"/>
                  </a:lnTo>
                  <a:lnTo>
                    <a:pt x="1881" y="88"/>
                  </a:lnTo>
                  <a:lnTo>
                    <a:pt x="1875" y="84"/>
                  </a:lnTo>
                  <a:lnTo>
                    <a:pt x="1869" y="81"/>
                  </a:lnTo>
                  <a:lnTo>
                    <a:pt x="1861" y="79"/>
                  </a:lnTo>
                  <a:lnTo>
                    <a:pt x="1852" y="78"/>
                  </a:lnTo>
                  <a:lnTo>
                    <a:pt x="1844" y="77"/>
                  </a:lnTo>
                  <a:lnTo>
                    <a:pt x="1834" y="76"/>
                  </a:lnTo>
                  <a:lnTo>
                    <a:pt x="1823" y="77"/>
                  </a:lnTo>
                  <a:lnTo>
                    <a:pt x="1813" y="79"/>
                  </a:lnTo>
                  <a:lnTo>
                    <a:pt x="1804" y="82"/>
                  </a:lnTo>
                  <a:lnTo>
                    <a:pt x="1795" y="88"/>
                  </a:lnTo>
                  <a:lnTo>
                    <a:pt x="1786" y="93"/>
                  </a:lnTo>
                  <a:lnTo>
                    <a:pt x="1780" y="99"/>
                  </a:lnTo>
                  <a:lnTo>
                    <a:pt x="1775" y="107"/>
                  </a:lnTo>
                  <a:lnTo>
                    <a:pt x="1770" y="116"/>
                  </a:lnTo>
                  <a:lnTo>
                    <a:pt x="1769" y="116"/>
                  </a:lnTo>
                  <a:lnTo>
                    <a:pt x="1769" y="82"/>
                  </a:lnTo>
                  <a:lnTo>
                    <a:pt x="1745" y="82"/>
                  </a:lnTo>
                  <a:lnTo>
                    <a:pt x="1745" y="280"/>
                  </a:lnTo>
                  <a:close/>
                  <a:moveTo>
                    <a:pt x="1713" y="188"/>
                  </a:moveTo>
                  <a:lnTo>
                    <a:pt x="1713" y="177"/>
                  </a:lnTo>
                  <a:lnTo>
                    <a:pt x="1712" y="166"/>
                  </a:lnTo>
                  <a:lnTo>
                    <a:pt x="1711" y="157"/>
                  </a:lnTo>
                  <a:lnTo>
                    <a:pt x="1709" y="147"/>
                  </a:lnTo>
                  <a:lnTo>
                    <a:pt x="1706" y="137"/>
                  </a:lnTo>
                  <a:lnTo>
                    <a:pt x="1703" y="127"/>
                  </a:lnTo>
                  <a:lnTo>
                    <a:pt x="1699" y="119"/>
                  </a:lnTo>
                  <a:lnTo>
                    <a:pt x="1694" y="111"/>
                  </a:lnTo>
                  <a:lnTo>
                    <a:pt x="1688" y="104"/>
                  </a:lnTo>
                  <a:lnTo>
                    <a:pt x="1682" y="96"/>
                  </a:lnTo>
                  <a:lnTo>
                    <a:pt x="1674" y="91"/>
                  </a:lnTo>
                  <a:lnTo>
                    <a:pt x="1667" y="85"/>
                  </a:lnTo>
                  <a:lnTo>
                    <a:pt x="1658" y="82"/>
                  </a:lnTo>
                  <a:lnTo>
                    <a:pt x="1648" y="79"/>
                  </a:lnTo>
                  <a:lnTo>
                    <a:pt x="1637" y="77"/>
                  </a:lnTo>
                  <a:lnTo>
                    <a:pt x="1625" y="76"/>
                  </a:lnTo>
                  <a:lnTo>
                    <a:pt x="1615" y="77"/>
                  </a:lnTo>
                  <a:lnTo>
                    <a:pt x="1604" y="79"/>
                  </a:lnTo>
                  <a:lnTo>
                    <a:pt x="1594" y="81"/>
                  </a:lnTo>
                  <a:lnTo>
                    <a:pt x="1585" y="85"/>
                  </a:lnTo>
                  <a:lnTo>
                    <a:pt x="1577" y="90"/>
                  </a:lnTo>
                  <a:lnTo>
                    <a:pt x="1569" y="95"/>
                  </a:lnTo>
                  <a:lnTo>
                    <a:pt x="1563" y="102"/>
                  </a:lnTo>
                  <a:lnTo>
                    <a:pt x="1557" y="109"/>
                  </a:lnTo>
                  <a:lnTo>
                    <a:pt x="1552" y="117"/>
                  </a:lnTo>
                  <a:lnTo>
                    <a:pt x="1548" y="125"/>
                  </a:lnTo>
                  <a:lnTo>
                    <a:pt x="1544" y="134"/>
                  </a:lnTo>
                  <a:lnTo>
                    <a:pt x="1541" y="143"/>
                  </a:lnTo>
                  <a:lnTo>
                    <a:pt x="1539" y="152"/>
                  </a:lnTo>
                  <a:lnTo>
                    <a:pt x="1538" y="161"/>
                  </a:lnTo>
                  <a:lnTo>
                    <a:pt x="1537" y="171"/>
                  </a:lnTo>
                  <a:lnTo>
                    <a:pt x="1536" y="181"/>
                  </a:lnTo>
                  <a:lnTo>
                    <a:pt x="1537" y="191"/>
                  </a:lnTo>
                  <a:lnTo>
                    <a:pt x="1538" y="202"/>
                  </a:lnTo>
                  <a:lnTo>
                    <a:pt x="1539" y="212"/>
                  </a:lnTo>
                  <a:lnTo>
                    <a:pt x="1541" y="221"/>
                  </a:lnTo>
                  <a:lnTo>
                    <a:pt x="1544" y="230"/>
                  </a:lnTo>
                  <a:lnTo>
                    <a:pt x="1548" y="239"/>
                  </a:lnTo>
                  <a:lnTo>
                    <a:pt x="1552" y="247"/>
                  </a:lnTo>
                  <a:lnTo>
                    <a:pt x="1557" y="255"/>
                  </a:lnTo>
                  <a:lnTo>
                    <a:pt x="1563" y="261"/>
                  </a:lnTo>
                  <a:lnTo>
                    <a:pt x="1569" y="268"/>
                  </a:lnTo>
                  <a:lnTo>
                    <a:pt x="1577" y="273"/>
                  </a:lnTo>
                  <a:lnTo>
                    <a:pt x="1585" y="278"/>
                  </a:lnTo>
                  <a:lnTo>
                    <a:pt x="1594" y="281"/>
                  </a:lnTo>
                  <a:lnTo>
                    <a:pt x="1604" y="284"/>
                  </a:lnTo>
                  <a:lnTo>
                    <a:pt x="1615" y="285"/>
                  </a:lnTo>
                  <a:lnTo>
                    <a:pt x="1625" y="286"/>
                  </a:lnTo>
                  <a:lnTo>
                    <a:pt x="1635" y="285"/>
                  </a:lnTo>
                  <a:lnTo>
                    <a:pt x="1644" y="284"/>
                  </a:lnTo>
                  <a:lnTo>
                    <a:pt x="1651" y="283"/>
                  </a:lnTo>
                  <a:lnTo>
                    <a:pt x="1659" y="281"/>
                  </a:lnTo>
                  <a:lnTo>
                    <a:pt x="1667" y="279"/>
                  </a:lnTo>
                  <a:lnTo>
                    <a:pt x="1673" y="275"/>
                  </a:lnTo>
                  <a:lnTo>
                    <a:pt x="1678" y="271"/>
                  </a:lnTo>
                  <a:lnTo>
                    <a:pt x="1684" y="267"/>
                  </a:lnTo>
                  <a:lnTo>
                    <a:pt x="1689" y="262"/>
                  </a:lnTo>
                  <a:lnTo>
                    <a:pt x="1694" y="257"/>
                  </a:lnTo>
                  <a:lnTo>
                    <a:pt x="1698" y="252"/>
                  </a:lnTo>
                  <a:lnTo>
                    <a:pt x="1701" y="245"/>
                  </a:lnTo>
                  <a:lnTo>
                    <a:pt x="1708" y="231"/>
                  </a:lnTo>
                  <a:lnTo>
                    <a:pt x="1712" y="215"/>
                  </a:lnTo>
                  <a:lnTo>
                    <a:pt x="1688" y="215"/>
                  </a:lnTo>
                  <a:lnTo>
                    <a:pt x="1685" y="226"/>
                  </a:lnTo>
                  <a:lnTo>
                    <a:pt x="1681" y="235"/>
                  </a:lnTo>
                  <a:lnTo>
                    <a:pt x="1674" y="244"/>
                  </a:lnTo>
                  <a:lnTo>
                    <a:pt x="1668" y="252"/>
                  </a:lnTo>
                  <a:lnTo>
                    <a:pt x="1659" y="257"/>
                  </a:lnTo>
                  <a:lnTo>
                    <a:pt x="1649" y="261"/>
                  </a:lnTo>
                  <a:lnTo>
                    <a:pt x="1638" y="265"/>
                  </a:lnTo>
                  <a:lnTo>
                    <a:pt x="1625" y="266"/>
                  </a:lnTo>
                  <a:lnTo>
                    <a:pt x="1618" y="265"/>
                  </a:lnTo>
                  <a:lnTo>
                    <a:pt x="1609" y="264"/>
                  </a:lnTo>
                  <a:lnTo>
                    <a:pt x="1603" y="261"/>
                  </a:lnTo>
                  <a:lnTo>
                    <a:pt x="1596" y="258"/>
                  </a:lnTo>
                  <a:lnTo>
                    <a:pt x="1590" y="255"/>
                  </a:lnTo>
                  <a:lnTo>
                    <a:pt x="1584" y="251"/>
                  </a:lnTo>
                  <a:lnTo>
                    <a:pt x="1580" y="245"/>
                  </a:lnTo>
                  <a:lnTo>
                    <a:pt x="1576" y="240"/>
                  </a:lnTo>
                  <a:lnTo>
                    <a:pt x="1573" y="234"/>
                  </a:lnTo>
                  <a:lnTo>
                    <a:pt x="1569" y="228"/>
                  </a:lnTo>
                  <a:lnTo>
                    <a:pt x="1566" y="221"/>
                  </a:lnTo>
                  <a:lnTo>
                    <a:pt x="1564" y="215"/>
                  </a:lnTo>
                  <a:lnTo>
                    <a:pt x="1562" y="201"/>
                  </a:lnTo>
                  <a:lnTo>
                    <a:pt x="1561" y="188"/>
                  </a:lnTo>
                  <a:lnTo>
                    <a:pt x="1713" y="188"/>
                  </a:lnTo>
                  <a:close/>
                  <a:moveTo>
                    <a:pt x="1561" y="167"/>
                  </a:moveTo>
                  <a:lnTo>
                    <a:pt x="1563" y="153"/>
                  </a:lnTo>
                  <a:lnTo>
                    <a:pt x="1567" y="140"/>
                  </a:lnTo>
                  <a:lnTo>
                    <a:pt x="1573" y="129"/>
                  </a:lnTo>
                  <a:lnTo>
                    <a:pt x="1580" y="118"/>
                  </a:lnTo>
                  <a:lnTo>
                    <a:pt x="1584" y="113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0" y="103"/>
                  </a:lnTo>
                  <a:lnTo>
                    <a:pt x="1605" y="99"/>
                  </a:lnTo>
                  <a:lnTo>
                    <a:pt x="1611" y="98"/>
                  </a:lnTo>
                  <a:lnTo>
                    <a:pt x="1619" y="97"/>
                  </a:lnTo>
                  <a:lnTo>
                    <a:pt x="1625" y="96"/>
                  </a:lnTo>
                  <a:lnTo>
                    <a:pt x="1633" y="97"/>
                  </a:lnTo>
                  <a:lnTo>
                    <a:pt x="1640" y="98"/>
                  </a:lnTo>
                  <a:lnTo>
                    <a:pt x="1646" y="99"/>
                  </a:lnTo>
                  <a:lnTo>
                    <a:pt x="1651" y="103"/>
                  </a:lnTo>
                  <a:lnTo>
                    <a:pt x="1658" y="106"/>
                  </a:lnTo>
                  <a:lnTo>
                    <a:pt x="1662" y="109"/>
                  </a:lnTo>
                  <a:lnTo>
                    <a:pt x="1668" y="113"/>
                  </a:lnTo>
                  <a:lnTo>
                    <a:pt x="1672" y="118"/>
                  </a:lnTo>
                  <a:lnTo>
                    <a:pt x="1675" y="123"/>
                  </a:lnTo>
                  <a:lnTo>
                    <a:pt x="1678" y="129"/>
                  </a:lnTo>
                  <a:lnTo>
                    <a:pt x="1682" y="135"/>
                  </a:lnTo>
                  <a:lnTo>
                    <a:pt x="1684" y="140"/>
                  </a:lnTo>
                  <a:lnTo>
                    <a:pt x="1687" y="153"/>
                  </a:lnTo>
                  <a:lnTo>
                    <a:pt x="1689" y="167"/>
                  </a:lnTo>
                  <a:lnTo>
                    <a:pt x="1561" y="167"/>
                  </a:lnTo>
                  <a:close/>
                  <a:moveTo>
                    <a:pt x="1226" y="280"/>
                  </a:moveTo>
                  <a:lnTo>
                    <a:pt x="1251" y="280"/>
                  </a:lnTo>
                  <a:lnTo>
                    <a:pt x="1251" y="170"/>
                  </a:lnTo>
                  <a:lnTo>
                    <a:pt x="1252" y="154"/>
                  </a:lnTo>
                  <a:lnTo>
                    <a:pt x="1254" y="140"/>
                  </a:lnTo>
                  <a:lnTo>
                    <a:pt x="1256" y="134"/>
                  </a:lnTo>
                  <a:lnTo>
                    <a:pt x="1258" y="129"/>
                  </a:lnTo>
                  <a:lnTo>
                    <a:pt x="1261" y="122"/>
                  </a:lnTo>
                  <a:lnTo>
                    <a:pt x="1265" y="118"/>
                  </a:lnTo>
                  <a:lnTo>
                    <a:pt x="1268" y="112"/>
                  </a:lnTo>
                  <a:lnTo>
                    <a:pt x="1272" y="109"/>
                  </a:lnTo>
                  <a:lnTo>
                    <a:pt x="1278" y="105"/>
                  </a:lnTo>
                  <a:lnTo>
                    <a:pt x="1283" y="102"/>
                  </a:lnTo>
                  <a:lnTo>
                    <a:pt x="1288" y="99"/>
                  </a:lnTo>
                  <a:lnTo>
                    <a:pt x="1295" y="98"/>
                  </a:lnTo>
                  <a:lnTo>
                    <a:pt x="1302" y="97"/>
                  </a:lnTo>
                  <a:lnTo>
                    <a:pt x="1310" y="96"/>
                  </a:lnTo>
                  <a:lnTo>
                    <a:pt x="1315" y="96"/>
                  </a:lnTo>
                  <a:lnTo>
                    <a:pt x="1320" y="97"/>
                  </a:lnTo>
                  <a:lnTo>
                    <a:pt x="1325" y="98"/>
                  </a:lnTo>
                  <a:lnTo>
                    <a:pt x="1329" y="100"/>
                  </a:lnTo>
                  <a:lnTo>
                    <a:pt x="1336" y="105"/>
                  </a:lnTo>
                  <a:lnTo>
                    <a:pt x="1342" y="111"/>
                  </a:lnTo>
                  <a:lnTo>
                    <a:pt x="1346" y="118"/>
                  </a:lnTo>
                  <a:lnTo>
                    <a:pt x="1349" y="126"/>
                  </a:lnTo>
                  <a:lnTo>
                    <a:pt x="1351" y="136"/>
                  </a:lnTo>
                  <a:lnTo>
                    <a:pt x="1351" y="146"/>
                  </a:lnTo>
                  <a:lnTo>
                    <a:pt x="1351" y="280"/>
                  </a:lnTo>
                  <a:lnTo>
                    <a:pt x="1375" y="280"/>
                  </a:lnTo>
                  <a:lnTo>
                    <a:pt x="1375" y="167"/>
                  </a:lnTo>
                  <a:lnTo>
                    <a:pt x="1376" y="154"/>
                  </a:lnTo>
                  <a:lnTo>
                    <a:pt x="1378" y="142"/>
                  </a:lnTo>
                  <a:lnTo>
                    <a:pt x="1381" y="129"/>
                  </a:lnTo>
                  <a:lnTo>
                    <a:pt x="1387" y="119"/>
                  </a:lnTo>
                  <a:lnTo>
                    <a:pt x="1390" y="113"/>
                  </a:lnTo>
                  <a:lnTo>
                    <a:pt x="1393" y="109"/>
                  </a:lnTo>
                  <a:lnTo>
                    <a:pt x="1398" y="106"/>
                  </a:lnTo>
                  <a:lnTo>
                    <a:pt x="1403" y="103"/>
                  </a:lnTo>
                  <a:lnTo>
                    <a:pt x="1408" y="99"/>
                  </a:lnTo>
                  <a:lnTo>
                    <a:pt x="1415" y="98"/>
                  </a:lnTo>
                  <a:lnTo>
                    <a:pt x="1421" y="97"/>
                  </a:lnTo>
                  <a:lnTo>
                    <a:pt x="1429" y="96"/>
                  </a:lnTo>
                  <a:lnTo>
                    <a:pt x="1441" y="97"/>
                  </a:lnTo>
                  <a:lnTo>
                    <a:pt x="1452" y="99"/>
                  </a:lnTo>
                  <a:lnTo>
                    <a:pt x="1456" y="102"/>
                  </a:lnTo>
                  <a:lnTo>
                    <a:pt x="1459" y="104"/>
                  </a:lnTo>
                  <a:lnTo>
                    <a:pt x="1462" y="106"/>
                  </a:lnTo>
                  <a:lnTo>
                    <a:pt x="1466" y="109"/>
                  </a:lnTo>
                  <a:lnTo>
                    <a:pt x="1470" y="117"/>
                  </a:lnTo>
                  <a:lnTo>
                    <a:pt x="1473" y="125"/>
                  </a:lnTo>
                  <a:lnTo>
                    <a:pt x="1475" y="135"/>
                  </a:lnTo>
                  <a:lnTo>
                    <a:pt x="1476" y="147"/>
                  </a:lnTo>
                  <a:lnTo>
                    <a:pt x="1476" y="280"/>
                  </a:lnTo>
                  <a:lnTo>
                    <a:pt x="1500" y="280"/>
                  </a:lnTo>
                  <a:lnTo>
                    <a:pt x="1500" y="146"/>
                  </a:lnTo>
                  <a:lnTo>
                    <a:pt x="1500" y="137"/>
                  </a:lnTo>
                  <a:lnTo>
                    <a:pt x="1499" y="130"/>
                  </a:lnTo>
                  <a:lnTo>
                    <a:pt x="1498" y="122"/>
                  </a:lnTo>
                  <a:lnTo>
                    <a:pt x="1496" y="116"/>
                  </a:lnTo>
                  <a:lnTo>
                    <a:pt x="1494" y="109"/>
                  </a:lnTo>
                  <a:lnTo>
                    <a:pt x="1490" y="104"/>
                  </a:lnTo>
                  <a:lnTo>
                    <a:pt x="1487" y="98"/>
                  </a:lnTo>
                  <a:lnTo>
                    <a:pt x="1484" y="93"/>
                  </a:lnTo>
                  <a:lnTo>
                    <a:pt x="1480" y="90"/>
                  </a:lnTo>
                  <a:lnTo>
                    <a:pt x="1474" y="85"/>
                  </a:lnTo>
                  <a:lnTo>
                    <a:pt x="1469" y="83"/>
                  </a:lnTo>
                  <a:lnTo>
                    <a:pt x="1463" y="80"/>
                  </a:lnTo>
                  <a:lnTo>
                    <a:pt x="1457" y="79"/>
                  </a:lnTo>
                  <a:lnTo>
                    <a:pt x="1449" y="77"/>
                  </a:lnTo>
                  <a:lnTo>
                    <a:pt x="1443" y="77"/>
                  </a:lnTo>
                  <a:lnTo>
                    <a:pt x="1434" y="76"/>
                  </a:lnTo>
                  <a:lnTo>
                    <a:pt x="1425" y="77"/>
                  </a:lnTo>
                  <a:lnTo>
                    <a:pt x="1415" y="79"/>
                  </a:lnTo>
                  <a:lnTo>
                    <a:pt x="1406" y="81"/>
                  </a:lnTo>
                  <a:lnTo>
                    <a:pt x="1398" y="85"/>
                  </a:lnTo>
                  <a:lnTo>
                    <a:pt x="1390" y="91"/>
                  </a:lnTo>
                  <a:lnTo>
                    <a:pt x="1382" y="98"/>
                  </a:lnTo>
                  <a:lnTo>
                    <a:pt x="1376" y="106"/>
                  </a:lnTo>
                  <a:lnTo>
                    <a:pt x="1372" y="115"/>
                  </a:lnTo>
                  <a:lnTo>
                    <a:pt x="1368" y="106"/>
                  </a:lnTo>
                  <a:lnTo>
                    <a:pt x="1363" y="98"/>
                  </a:lnTo>
                  <a:lnTo>
                    <a:pt x="1358" y="91"/>
                  </a:lnTo>
                  <a:lnTo>
                    <a:pt x="1350" y="85"/>
                  </a:lnTo>
                  <a:lnTo>
                    <a:pt x="1342" y="81"/>
                  </a:lnTo>
                  <a:lnTo>
                    <a:pt x="1334" y="79"/>
                  </a:lnTo>
                  <a:lnTo>
                    <a:pt x="1324" y="77"/>
                  </a:lnTo>
                  <a:lnTo>
                    <a:pt x="1314" y="76"/>
                  </a:lnTo>
                  <a:lnTo>
                    <a:pt x="1304" y="77"/>
                  </a:lnTo>
                  <a:lnTo>
                    <a:pt x="1293" y="79"/>
                  </a:lnTo>
                  <a:lnTo>
                    <a:pt x="1283" y="82"/>
                  </a:lnTo>
                  <a:lnTo>
                    <a:pt x="1274" y="86"/>
                  </a:lnTo>
                  <a:lnTo>
                    <a:pt x="1267" y="92"/>
                  </a:lnTo>
                  <a:lnTo>
                    <a:pt x="1260" y="99"/>
                  </a:lnTo>
                  <a:lnTo>
                    <a:pt x="1255" y="107"/>
                  </a:lnTo>
                  <a:lnTo>
                    <a:pt x="1250" y="116"/>
                  </a:lnTo>
                  <a:lnTo>
                    <a:pt x="1248" y="116"/>
                  </a:lnTo>
                  <a:lnTo>
                    <a:pt x="1248" y="82"/>
                  </a:lnTo>
                  <a:lnTo>
                    <a:pt x="1226" y="82"/>
                  </a:lnTo>
                  <a:lnTo>
                    <a:pt x="1226" y="280"/>
                  </a:lnTo>
                  <a:close/>
                  <a:moveTo>
                    <a:pt x="1105" y="280"/>
                  </a:moveTo>
                  <a:lnTo>
                    <a:pt x="1097" y="302"/>
                  </a:lnTo>
                  <a:lnTo>
                    <a:pt x="1091" y="314"/>
                  </a:lnTo>
                  <a:lnTo>
                    <a:pt x="1084" y="324"/>
                  </a:lnTo>
                  <a:lnTo>
                    <a:pt x="1080" y="328"/>
                  </a:lnTo>
                  <a:lnTo>
                    <a:pt x="1076" y="331"/>
                  </a:lnTo>
                  <a:lnTo>
                    <a:pt x="1069" y="333"/>
                  </a:lnTo>
                  <a:lnTo>
                    <a:pt x="1063" y="333"/>
                  </a:lnTo>
                  <a:lnTo>
                    <a:pt x="1054" y="333"/>
                  </a:lnTo>
                  <a:lnTo>
                    <a:pt x="1045" y="332"/>
                  </a:lnTo>
                  <a:lnTo>
                    <a:pt x="1045" y="351"/>
                  </a:lnTo>
                  <a:lnTo>
                    <a:pt x="1053" y="353"/>
                  </a:lnTo>
                  <a:lnTo>
                    <a:pt x="1064" y="353"/>
                  </a:lnTo>
                  <a:lnTo>
                    <a:pt x="1075" y="353"/>
                  </a:lnTo>
                  <a:lnTo>
                    <a:pt x="1083" y="351"/>
                  </a:lnTo>
                  <a:lnTo>
                    <a:pt x="1090" y="349"/>
                  </a:lnTo>
                  <a:lnTo>
                    <a:pt x="1096" y="345"/>
                  </a:lnTo>
                  <a:lnTo>
                    <a:pt x="1102" y="339"/>
                  </a:lnTo>
                  <a:lnTo>
                    <a:pt x="1107" y="332"/>
                  </a:lnTo>
                  <a:lnTo>
                    <a:pt x="1111" y="322"/>
                  </a:lnTo>
                  <a:lnTo>
                    <a:pt x="1117" y="310"/>
                  </a:lnTo>
                  <a:lnTo>
                    <a:pt x="1202" y="82"/>
                  </a:lnTo>
                  <a:lnTo>
                    <a:pt x="1178" y="82"/>
                  </a:lnTo>
                  <a:lnTo>
                    <a:pt x="1117" y="251"/>
                  </a:lnTo>
                  <a:lnTo>
                    <a:pt x="1052" y="82"/>
                  </a:lnTo>
                  <a:lnTo>
                    <a:pt x="1026" y="82"/>
                  </a:lnTo>
                  <a:lnTo>
                    <a:pt x="1105" y="280"/>
                  </a:lnTo>
                  <a:close/>
                  <a:moveTo>
                    <a:pt x="919" y="76"/>
                  </a:moveTo>
                  <a:lnTo>
                    <a:pt x="907" y="77"/>
                  </a:lnTo>
                  <a:lnTo>
                    <a:pt x="897" y="78"/>
                  </a:lnTo>
                  <a:lnTo>
                    <a:pt x="888" y="81"/>
                  </a:lnTo>
                  <a:lnTo>
                    <a:pt x="878" y="84"/>
                  </a:lnTo>
                  <a:lnTo>
                    <a:pt x="870" y="89"/>
                  </a:lnTo>
                  <a:lnTo>
                    <a:pt x="863" y="94"/>
                  </a:lnTo>
                  <a:lnTo>
                    <a:pt x="855" y="100"/>
                  </a:lnTo>
                  <a:lnTo>
                    <a:pt x="849" y="107"/>
                  </a:lnTo>
                  <a:lnTo>
                    <a:pt x="843" y="115"/>
                  </a:lnTo>
                  <a:lnTo>
                    <a:pt x="838" y="123"/>
                  </a:lnTo>
                  <a:lnTo>
                    <a:pt x="835" y="132"/>
                  </a:lnTo>
                  <a:lnTo>
                    <a:pt x="830" y="140"/>
                  </a:lnTo>
                  <a:lnTo>
                    <a:pt x="828" y="150"/>
                  </a:lnTo>
                  <a:lnTo>
                    <a:pt x="826" y="160"/>
                  </a:lnTo>
                  <a:lnTo>
                    <a:pt x="825" y="171"/>
                  </a:lnTo>
                  <a:lnTo>
                    <a:pt x="825" y="181"/>
                  </a:lnTo>
                  <a:lnTo>
                    <a:pt x="825" y="191"/>
                  </a:lnTo>
                  <a:lnTo>
                    <a:pt x="826" y="202"/>
                  </a:lnTo>
                  <a:lnTo>
                    <a:pt x="828" y="212"/>
                  </a:lnTo>
                  <a:lnTo>
                    <a:pt x="830" y="221"/>
                  </a:lnTo>
                  <a:lnTo>
                    <a:pt x="835" y="230"/>
                  </a:lnTo>
                  <a:lnTo>
                    <a:pt x="838" y="239"/>
                  </a:lnTo>
                  <a:lnTo>
                    <a:pt x="843" y="247"/>
                  </a:lnTo>
                  <a:lnTo>
                    <a:pt x="849" y="255"/>
                  </a:lnTo>
                  <a:lnTo>
                    <a:pt x="855" y="261"/>
                  </a:lnTo>
                  <a:lnTo>
                    <a:pt x="863" y="268"/>
                  </a:lnTo>
                  <a:lnTo>
                    <a:pt x="870" y="273"/>
                  </a:lnTo>
                  <a:lnTo>
                    <a:pt x="878" y="278"/>
                  </a:lnTo>
                  <a:lnTo>
                    <a:pt x="888" y="281"/>
                  </a:lnTo>
                  <a:lnTo>
                    <a:pt x="897" y="284"/>
                  </a:lnTo>
                  <a:lnTo>
                    <a:pt x="907" y="285"/>
                  </a:lnTo>
                  <a:lnTo>
                    <a:pt x="919" y="286"/>
                  </a:lnTo>
                  <a:lnTo>
                    <a:pt x="930" y="285"/>
                  </a:lnTo>
                  <a:lnTo>
                    <a:pt x="940" y="284"/>
                  </a:lnTo>
                  <a:lnTo>
                    <a:pt x="949" y="281"/>
                  </a:lnTo>
                  <a:lnTo>
                    <a:pt x="959" y="278"/>
                  </a:lnTo>
                  <a:lnTo>
                    <a:pt x="967" y="273"/>
                  </a:lnTo>
                  <a:lnTo>
                    <a:pt x="975" y="268"/>
                  </a:lnTo>
                  <a:lnTo>
                    <a:pt x="982" y="261"/>
                  </a:lnTo>
                  <a:lnTo>
                    <a:pt x="988" y="255"/>
                  </a:lnTo>
                  <a:lnTo>
                    <a:pt x="994" y="247"/>
                  </a:lnTo>
                  <a:lnTo>
                    <a:pt x="999" y="239"/>
                  </a:lnTo>
                  <a:lnTo>
                    <a:pt x="1002" y="230"/>
                  </a:lnTo>
                  <a:lnTo>
                    <a:pt x="1007" y="221"/>
                  </a:lnTo>
                  <a:lnTo>
                    <a:pt x="1009" y="212"/>
                  </a:lnTo>
                  <a:lnTo>
                    <a:pt x="1011" y="202"/>
                  </a:lnTo>
                  <a:lnTo>
                    <a:pt x="1012" y="191"/>
                  </a:lnTo>
                  <a:lnTo>
                    <a:pt x="1012" y="181"/>
                  </a:lnTo>
                  <a:lnTo>
                    <a:pt x="1012" y="171"/>
                  </a:lnTo>
                  <a:lnTo>
                    <a:pt x="1011" y="160"/>
                  </a:lnTo>
                  <a:lnTo>
                    <a:pt x="1009" y="150"/>
                  </a:lnTo>
                  <a:lnTo>
                    <a:pt x="1007" y="140"/>
                  </a:lnTo>
                  <a:lnTo>
                    <a:pt x="1002" y="132"/>
                  </a:lnTo>
                  <a:lnTo>
                    <a:pt x="999" y="123"/>
                  </a:lnTo>
                  <a:lnTo>
                    <a:pt x="994" y="115"/>
                  </a:lnTo>
                  <a:lnTo>
                    <a:pt x="988" y="107"/>
                  </a:lnTo>
                  <a:lnTo>
                    <a:pt x="982" y="100"/>
                  </a:lnTo>
                  <a:lnTo>
                    <a:pt x="975" y="94"/>
                  </a:lnTo>
                  <a:lnTo>
                    <a:pt x="967" y="89"/>
                  </a:lnTo>
                  <a:lnTo>
                    <a:pt x="959" y="84"/>
                  </a:lnTo>
                  <a:lnTo>
                    <a:pt x="949" y="81"/>
                  </a:lnTo>
                  <a:lnTo>
                    <a:pt x="940" y="78"/>
                  </a:lnTo>
                  <a:lnTo>
                    <a:pt x="930" y="77"/>
                  </a:lnTo>
                  <a:lnTo>
                    <a:pt x="919" y="76"/>
                  </a:lnTo>
                  <a:close/>
                  <a:moveTo>
                    <a:pt x="919" y="96"/>
                  </a:moveTo>
                  <a:lnTo>
                    <a:pt x="927" y="97"/>
                  </a:lnTo>
                  <a:lnTo>
                    <a:pt x="935" y="98"/>
                  </a:lnTo>
                  <a:lnTo>
                    <a:pt x="942" y="100"/>
                  </a:lnTo>
                  <a:lnTo>
                    <a:pt x="949" y="104"/>
                  </a:lnTo>
                  <a:lnTo>
                    <a:pt x="955" y="108"/>
                  </a:lnTo>
                  <a:lnTo>
                    <a:pt x="961" y="112"/>
                  </a:lnTo>
                  <a:lnTo>
                    <a:pt x="965" y="118"/>
                  </a:lnTo>
                  <a:lnTo>
                    <a:pt x="971" y="123"/>
                  </a:lnTo>
                  <a:lnTo>
                    <a:pt x="975" y="130"/>
                  </a:lnTo>
                  <a:lnTo>
                    <a:pt x="978" y="136"/>
                  </a:lnTo>
                  <a:lnTo>
                    <a:pt x="982" y="143"/>
                  </a:lnTo>
                  <a:lnTo>
                    <a:pt x="984" y="150"/>
                  </a:lnTo>
                  <a:lnTo>
                    <a:pt x="986" y="158"/>
                  </a:lnTo>
                  <a:lnTo>
                    <a:pt x="987" y="165"/>
                  </a:lnTo>
                  <a:lnTo>
                    <a:pt x="988" y="173"/>
                  </a:lnTo>
                  <a:lnTo>
                    <a:pt x="988" y="181"/>
                  </a:lnTo>
                  <a:lnTo>
                    <a:pt x="988" y="189"/>
                  </a:lnTo>
                  <a:lnTo>
                    <a:pt x="987" y="197"/>
                  </a:lnTo>
                  <a:lnTo>
                    <a:pt x="986" y="204"/>
                  </a:lnTo>
                  <a:lnTo>
                    <a:pt x="984" y="212"/>
                  </a:lnTo>
                  <a:lnTo>
                    <a:pt x="982" y="219"/>
                  </a:lnTo>
                  <a:lnTo>
                    <a:pt x="978" y="226"/>
                  </a:lnTo>
                  <a:lnTo>
                    <a:pt x="975" y="232"/>
                  </a:lnTo>
                  <a:lnTo>
                    <a:pt x="971" y="239"/>
                  </a:lnTo>
                  <a:lnTo>
                    <a:pt x="965" y="245"/>
                  </a:lnTo>
                  <a:lnTo>
                    <a:pt x="961" y="250"/>
                  </a:lnTo>
                  <a:lnTo>
                    <a:pt x="955" y="254"/>
                  </a:lnTo>
                  <a:lnTo>
                    <a:pt x="949" y="258"/>
                  </a:lnTo>
                  <a:lnTo>
                    <a:pt x="942" y="261"/>
                  </a:lnTo>
                  <a:lnTo>
                    <a:pt x="935" y="264"/>
                  </a:lnTo>
                  <a:lnTo>
                    <a:pt x="927" y="265"/>
                  </a:lnTo>
                  <a:lnTo>
                    <a:pt x="919" y="266"/>
                  </a:lnTo>
                  <a:lnTo>
                    <a:pt x="910" y="265"/>
                  </a:lnTo>
                  <a:lnTo>
                    <a:pt x="902" y="264"/>
                  </a:lnTo>
                  <a:lnTo>
                    <a:pt x="895" y="261"/>
                  </a:lnTo>
                  <a:lnTo>
                    <a:pt x="888" y="258"/>
                  </a:lnTo>
                  <a:lnTo>
                    <a:pt x="882" y="254"/>
                  </a:lnTo>
                  <a:lnTo>
                    <a:pt x="876" y="250"/>
                  </a:lnTo>
                  <a:lnTo>
                    <a:pt x="871" y="245"/>
                  </a:lnTo>
                  <a:lnTo>
                    <a:pt x="866" y="239"/>
                  </a:lnTo>
                  <a:lnTo>
                    <a:pt x="863" y="232"/>
                  </a:lnTo>
                  <a:lnTo>
                    <a:pt x="859" y="226"/>
                  </a:lnTo>
                  <a:lnTo>
                    <a:pt x="855" y="219"/>
                  </a:lnTo>
                  <a:lnTo>
                    <a:pt x="853" y="212"/>
                  </a:lnTo>
                  <a:lnTo>
                    <a:pt x="851" y="204"/>
                  </a:lnTo>
                  <a:lnTo>
                    <a:pt x="850" y="197"/>
                  </a:lnTo>
                  <a:lnTo>
                    <a:pt x="849" y="189"/>
                  </a:lnTo>
                  <a:lnTo>
                    <a:pt x="849" y="181"/>
                  </a:lnTo>
                  <a:lnTo>
                    <a:pt x="849" y="173"/>
                  </a:lnTo>
                  <a:lnTo>
                    <a:pt x="850" y="165"/>
                  </a:lnTo>
                  <a:lnTo>
                    <a:pt x="851" y="158"/>
                  </a:lnTo>
                  <a:lnTo>
                    <a:pt x="853" y="150"/>
                  </a:lnTo>
                  <a:lnTo>
                    <a:pt x="855" y="143"/>
                  </a:lnTo>
                  <a:lnTo>
                    <a:pt x="859" y="136"/>
                  </a:lnTo>
                  <a:lnTo>
                    <a:pt x="863" y="130"/>
                  </a:lnTo>
                  <a:lnTo>
                    <a:pt x="866" y="123"/>
                  </a:lnTo>
                  <a:lnTo>
                    <a:pt x="871" y="118"/>
                  </a:lnTo>
                  <a:lnTo>
                    <a:pt x="876" y="112"/>
                  </a:lnTo>
                  <a:lnTo>
                    <a:pt x="882" y="108"/>
                  </a:lnTo>
                  <a:lnTo>
                    <a:pt x="888" y="104"/>
                  </a:lnTo>
                  <a:lnTo>
                    <a:pt x="895" y="100"/>
                  </a:lnTo>
                  <a:lnTo>
                    <a:pt x="902" y="98"/>
                  </a:lnTo>
                  <a:lnTo>
                    <a:pt x="910" y="97"/>
                  </a:lnTo>
                  <a:lnTo>
                    <a:pt x="919" y="96"/>
                  </a:lnTo>
                  <a:close/>
                  <a:moveTo>
                    <a:pt x="765" y="280"/>
                  </a:moveTo>
                  <a:lnTo>
                    <a:pt x="788" y="280"/>
                  </a:lnTo>
                  <a:lnTo>
                    <a:pt x="788" y="5"/>
                  </a:lnTo>
                  <a:lnTo>
                    <a:pt x="765" y="5"/>
                  </a:lnTo>
                  <a:lnTo>
                    <a:pt x="765" y="280"/>
                  </a:lnTo>
                  <a:close/>
                  <a:moveTo>
                    <a:pt x="702" y="181"/>
                  </a:moveTo>
                  <a:lnTo>
                    <a:pt x="701" y="197"/>
                  </a:lnTo>
                  <a:lnTo>
                    <a:pt x="699" y="212"/>
                  </a:lnTo>
                  <a:lnTo>
                    <a:pt x="696" y="219"/>
                  </a:lnTo>
                  <a:lnTo>
                    <a:pt x="693" y="226"/>
                  </a:lnTo>
                  <a:lnTo>
                    <a:pt x="690" y="232"/>
                  </a:lnTo>
                  <a:lnTo>
                    <a:pt x="687" y="239"/>
                  </a:lnTo>
                  <a:lnTo>
                    <a:pt x="682" y="244"/>
                  </a:lnTo>
                  <a:lnTo>
                    <a:pt x="678" y="250"/>
                  </a:lnTo>
                  <a:lnTo>
                    <a:pt x="673" y="254"/>
                  </a:lnTo>
                  <a:lnTo>
                    <a:pt x="666" y="258"/>
                  </a:lnTo>
                  <a:lnTo>
                    <a:pt x="660" y="261"/>
                  </a:lnTo>
                  <a:lnTo>
                    <a:pt x="653" y="264"/>
                  </a:lnTo>
                  <a:lnTo>
                    <a:pt x="646" y="265"/>
                  </a:lnTo>
                  <a:lnTo>
                    <a:pt x="637" y="266"/>
                  </a:lnTo>
                  <a:lnTo>
                    <a:pt x="627" y="265"/>
                  </a:lnTo>
                  <a:lnTo>
                    <a:pt x="619" y="264"/>
                  </a:lnTo>
                  <a:lnTo>
                    <a:pt x="611" y="261"/>
                  </a:lnTo>
                  <a:lnTo>
                    <a:pt x="605" y="258"/>
                  </a:lnTo>
                  <a:lnTo>
                    <a:pt x="598" y="254"/>
                  </a:lnTo>
                  <a:lnTo>
                    <a:pt x="593" y="250"/>
                  </a:lnTo>
                  <a:lnTo>
                    <a:pt x="587" y="244"/>
                  </a:lnTo>
                  <a:lnTo>
                    <a:pt x="583" y="239"/>
                  </a:lnTo>
                  <a:lnTo>
                    <a:pt x="579" y="232"/>
                  </a:lnTo>
                  <a:lnTo>
                    <a:pt x="576" y="226"/>
                  </a:lnTo>
                  <a:lnTo>
                    <a:pt x="573" y="219"/>
                  </a:lnTo>
                  <a:lnTo>
                    <a:pt x="571" y="212"/>
                  </a:lnTo>
                  <a:lnTo>
                    <a:pt x="568" y="197"/>
                  </a:lnTo>
                  <a:lnTo>
                    <a:pt x="567" y="181"/>
                  </a:lnTo>
                  <a:lnTo>
                    <a:pt x="568" y="164"/>
                  </a:lnTo>
                  <a:lnTo>
                    <a:pt x="570" y="149"/>
                  </a:lnTo>
                  <a:lnTo>
                    <a:pt x="572" y="142"/>
                  </a:lnTo>
                  <a:lnTo>
                    <a:pt x="576" y="134"/>
                  </a:lnTo>
                  <a:lnTo>
                    <a:pt x="579" y="127"/>
                  </a:lnTo>
                  <a:lnTo>
                    <a:pt x="582" y="122"/>
                  </a:lnTo>
                  <a:lnTo>
                    <a:pt x="586" y="117"/>
                  </a:lnTo>
                  <a:lnTo>
                    <a:pt x="592" y="111"/>
                  </a:lnTo>
                  <a:lnTo>
                    <a:pt x="597" y="107"/>
                  </a:lnTo>
                  <a:lnTo>
                    <a:pt x="604" y="104"/>
                  </a:lnTo>
                  <a:lnTo>
                    <a:pt x="610" y="100"/>
                  </a:lnTo>
                  <a:lnTo>
                    <a:pt x="619" y="98"/>
                  </a:lnTo>
                  <a:lnTo>
                    <a:pt x="627" y="97"/>
                  </a:lnTo>
                  <a:lnTo>
                    <a:pt x="637" y="96"/>
                  </a:lnTo>
                  <a:lnTo>
                    <a:pt x="646" y="97"/>
                  </a:lnTo>
                  <a:lnTo>
                    <a:pt x="653" y="98"/>
                  </a:lnTo>
                  <a:lnTo>
                    <a:pt x="660" y="100"/>
                  </a:lnTo>
                  <a:lnTo>
                    <a:pt x="666" y="104"/>
                  </a:lnTo>
                  <a:lnTo>
                    <a:pt x="673" y="108"/>
                  </a:lnTo>
                  <a:lnTo>
                    <a:pt x="678" y="112"/>
                  </a:lnTo>
                  <a:lnTo>
                    <a:pt x="682" y="118"/>
                  </a:lnTo>
                  <a:lnTo>
                    <a:pt x="687" y="123"/>
                  </a:lnTo>
                  <a:lnTo>
                    <a:pt x="690" y="130"/>
                  </a:lnTo>
                  <a:lnTo>
                    <a:pt x="693" y="136"/>
                  </a:lnTo>
                  <a:lnTo>
                    <a:pt x="696" y="144"/>
                  </a:lnTo>
                  <a:lnTo>
                    <a:pt x="699" y="150"/>
                  </a:lnTo>
                  <a:lnTo>
                    <a:pt x="701" y="165"/>
                  </a:lnTo>
                  <a:lnTo>
                    <a:pt x="702" y="181"/>
                  </a:lnTo>
                  <a:close/>
                  <a:moveTo>
                    <a:pt x="543" y="353"/>
                  </a:moveTo>
                  <a:lnTo>
                    <a:pt x="567" y="353"/>
                  </a:lnTo>
                  <a:lnTo>
                    <a:pt x="567" y="242"/>
                  </a:lnTo>
                  <a:lnTo>
                    <a:pt x="568" y="242"/>
                  </a:lnTo>
                  <a:lnTo>
                    <a:pt x="573" y="253"/>
                  </a:lnTo>
                  <a:lnTo>
                    <a:pt x="579" y="261"/>
                  </a:lnTo>
                  <a:lnTo>
                    <a:pt x="586" y="269"/>
                  </a:lnTo>
                  <a:lnTo>
                    <a:pt x="595" y="275"/>
                  </a:lnTo>
                  <a:lnTo>
                    <a:pt x="605" y="280"/>
                  </a:lnTo>
                  <a:lnTo>
                    <a:pt x="615" y="283"/>
                  </a:lnTo>
                  <a:lnTo>
                    <a:pt x="626" y="285"/>
                  </a:lnTo>
                  <a:lnTo>
                    <a:pt x="637" y="286"/>
                  </a:lnTo>
                  <a:lnTo>
                    <a:pt x="648" y="285"/>
                  </a:lnTo>
                  <a:lnTo>
                    <a:pt x="658" y="284"/>
                  </a:lnTo>
                  <a:lnTo>
                    <a:pt x="667" y="281"/>
                  </a:lnTo>
                  <a:lnTo>
                    <a:pt x="676" y="278"/>
                  </a:lnTo>
                  <a:lnTo>
                    <a:pt x="685" y="273"/>
                  </a:lnTo>
                  <a:lnTo>
                    <a:pt x="691" y="268"/>
                  </a:lnTo>
                  <a:lnTo>
                    <a:pt x="699" y="261"/>
                  </a:lnTo>
                  <a:lnTo>
                    <a:pt x="704" y="255"/>
                  </a:lnTo>
                  <a:lnTo>
                    <a:pt x="709" y="247"/>
                  </a:lnTo>
                  <a:lnTo>
                    <a:pt x="714" y="239"/>
                  </a:lnTo>
                  <a:lnTo>
                    <a:pt x="717" y="230"/>
                  </a:lnTo>
                  <a:lnTo>
                    <a:pt x="720" y="221"/>
                  </a:lnTo>
                  <a:lnTo>
                    <a:pt x="722" y="212"/>
                  </a:lnTo>
                  <a:lnTo>
                    <a:pt x="725" y="202"/>
                  </a:lnTo>
                  <a:lnTo>
                    <a:pt x="726" y="191"/>
                  </a:lnTo>
                  <a:lnTo>
                    <a:pt x="726" y="181"/>
                  </a:lnTo>
                  <a:lnTo>
                    <a:pt x="726" y="171"/>
                  </a:lnTo>
                  <a:lnTo>
                    <a:pt x="725" y="160"/>
                  </a:lnTo>
                  <a:lnTo>
                    <a:pt x="722" y="150"/>
                  </a:lnTo>
                  <a:lnTo>
                    <a:pt x="720" y="140"/>
                  </a:lnTo>
                  <a:lnTo>
                    <a:pt x="717" y="132"/>
                  </a:lnTo>
                  <a:lnTo>
                    <a:pt x="714" y="123"/>
                  </a:lnTo>
                  <a:lnTo>
                    <a:pt x="709" y="115"/>
                  </a:lnTo>
                  <a:lnTo>
                    <a:pt x="704" y="107"/>
                  </a:lnTo>
                  <a:lnTo>
                    <a:pt x="699" y="100"/>
                  </a:lnTo>
                  <a:lnTo>
                    <a:pt x="691" y="94"/>
                  </a:lnTo>
                  <a:lnTo>
                    <a:pt x="685" y="89"/>
                  </a:lnTo>
                  <a:lnTo>
                    <a:pt x="676" y="84"/>
                  </a:lnTo>
                  <a:lnTo>
                    <a:pt x="667" y="81"/>
                  </a:lnTo>
                  <a:lnTo>
                    <a:pt x="658" y="78"/>
                  </a:lnTo>
                  <a:lnTo>
                    <a:pt x="648" y="77"/>
                  </a:lnTo>
                  <a:lnTo>
                    <a:pt x="637" y="76"/>
                  </a:lnTo>
                  <a:lnTo>
                    <a:pt x="625" y="77"/>
                  </a:lnTo>
                  <a:lnTo>
                    <a:pt x="613" y="79"/>
                  </a:lnTo>
                  <a:lnTo>
                    <a:pt x="604" y="83"/>
                  </a:lnTo>
                  <a:lnTo>
                    <a:pt x="594" y="88"/>
                  </a:lnTo>
                  <a:lnTo>
                    <a:pt x="585" y="94"/>
                  </a:lnTo>
                  <a:lnTo>
                    <a:pt x="578" y="102"/>
                  </a:lnTo>
                  <a:lnTo>
                    <a:pt x="571" y="110"/>
                  </a:lnTo>
                  <a:lnTo>
                    <a:pt x="566" y="120"/>
                  </a:lnTo>
                  <a:lnTo>
                    <a:pt x="566" y="120"/>
                  </a:lnTo>
                  <a:lnTo>
                    <a:pt x="566" y="82"/>
                  </a:lnTo>
                  <a:lnTo>
                    <a:pt x="543" y="82"/>
                  </a:lnTo>
                  <a:lnTo>
                    <a:pt x="543" y="353"/>
                  </a:lnTo>
                  <a:close/>
                  <a:moveTo>
                    <a:pt x="223" y="280"/>
                  </a:moveTo>
                  <a:lnTo>
                    <a:pt x="247" y="280"/>
                  </a:lnTo>
                  <a:lnTo>
                    <a:pt x="247" y="170"/>
                  </a:lnTo>
                  <a:lnTo>
                    <a:pt x="248" y="154"/>
                  </a:lnTo>
                  <a:lnTo>
                    <a:pt x="250" y="140"/>
                  </a:lnTo>
                  <a:lnTo>
                    <a:pt x="253" y="134"/>
                  </a:lnTo>
                  <a:lnTo>
                    <a:pt x="255" y="129"/>
                  </a:lnTo>
                  <a:lnTo>
                    <a:pt x="258" y="122"/>
                  </a:lnTo>
                  <a:lnTo>
                    <a:pt x="261" y="118"/>
                  </a:lnTo>
                  <a:lnTo>
                    <a:pt x="266" y="112"/>
                  </a:lnTo>
                  <a:lnTo>
                    <a:pt x="270" y="109"/>
                  </a:lnTo>
                  <a:lnTo>
                    <a:pt x="274" y="105"/>
                  </a:lnTo>
                  <a:lnTo>
                    <a:pt x="280" y="102"/>
                  </a:lnTo>
                  <a:lnTo>
                    <a:pt x="286" y="99"/>
                  </a:lnTo>
                  <a:lnTo>
                    <a:pt x="293" y="98"/>
                  </a:lnTo>
                  <a:lnTo>
                    <a:pt x="299" y="97"/>
                  </a:lnTo>
                  <a:lnTo>
                    <a:pt x="307" y="96"/>
                  </a:lnTo>
                  <a:lnTo>
                    <a:pt x="312" y="96"/>
                  </a:lnTo>
                  <a:lnTo>
                    <a:pt x="317" y="97"/>
                  </a:lnTo>
                  <a:lnTo>
                    <a:pt x="322" y="98"/>
                  </a:lnTo>
                  <a:lnTo>
                    <a:pt x="326" y="100"/>
                  </a:lnTo>
                  <a:lnTo>
                    <a:pt x="334" y="105"/>
                  </a:lnTo>
                  <a:lnTo>
                    <a:pt x="339" y="111"/>
                  </a:lnTo>
                  <a:lnTo>
                    <a:pt x="343" y="118"/>
                  </a:lnTo>
                  <a:lnTo>
                    <a:pt x="345" y="126"/>
                  </a:lnTo>
                  <a:lnTo>
                    <a:pt x="348" y="136"/>
                  </a:lnTo>
                  <a:lnTo>
                    <a:pt x="348" y="146"/>
                  </a:lnTo>
                  <a:lnTo>
                    <a:pt x="348" y="280"/>
                  </a:lnTo>
                  <a:lnTo>
                    <a:pt x="372" y="280"/>
                  </a:lnTo>
                  <a:lnTo>
                    <a:pt x="372" y="167"/>
                  </a:lnTo>
                  <a:lnTo>
                    <a:pt x="372" y="154"/>
                  </a:lnTo>
                  <a:lnTo>
                    <a:pt x="375" y="142"/>
                  </a:lnTo>
                  <a:lnTo>
                    <a:pt x="378" y="129"/>
                  </a:lnTo>
                  <a:lnTo>
                    <a:pt x="383" y="119"/>
                  </a:lnTo>
                  <a:lnTo>
                    <a:pt x="386" y="113"/>
                  </a:lnTo>
                  <a:lnTo>
                    <a:pt x="391" y="109"/>
                  </a:lnTo>
                  <a:lnTo>
                    <a:pt x="395" y="106"/>
                  </a:lnTo>
                  <a:lnTo>
                    <a:pt x="399" y="103"/>
                  </a:lnTo>
                  <a:lnTo>
                    <a:pt x="406" y="99"/>
                  </a:lnTo>
                  <a:lnTo>
                    <a:pt x="411" y="98"/>
                  </a:lnTo>
                  <a:lnTo>
                    <a:pt x="419" y="97"/>
                  </a:lnTo>
                  <a:lnTo>
                    <a:pt x="426" y="96"/>
                  </a:lnTo>
                  <a:lnTo>
                    <a:pt x="438" y="97"/>
                  </a:lnTo>
                  <a:lnTo>
                    <a:pt x="448" y="99"/>
                  </a:lnTo>
                  <a:lnTo>
                    <a:pt x="452" y="102"/>
                  </a:lnTo>
                  <a:lnTo>
                    <a:pt x="457" y="104"/>
                  </a:lnTo>
                  <a:lnTo>
                    <a:pt x="460" y="106"/>
                  </a:lnTo>
                  <a:lnTo>
                    <a:pt x="462" y="109"/>
                  </a:lnTo>
                  <a:lnTo>
                    <a:pt x="467" y="117"/>
                  </a:lnTo>
                  <a:lnTo>
                    <a:pt x="471" y="125"/>
                  </a:lnTo>
                  <a:lnTo>
                    <a:pt x="472" y="135"/>
                  </a:lnTo>
                  <a:lnTo>
                    <a:pt x="473" y="147"/>
                  </a:lnTo>
                  <a:lnTo>
                    <a:pt x="473" y="280"/>
                  </a:lnTo>
                  <a:lnTo>
                    <a:pt x="497" y="280"/>
                  </a:lnTo>
                  <a:lnTo>
                    <a:pt x="497" y="146"/>
                  </a:lnTo>
                  <a:lnTo>
                    <a:pt x="497" y="137"/>
                  </a:lnTo>
                  <a:lnTo>
                    <a:pt x="496" y="130"/>
                  </a:lnTo>
                  <a:lnTo>
                    <a:pt x="495" y="122"/>
                  </a:lnTo>
                  <a:lnTo>
                    <a:pt x="493" y="116"/>
                  </a:lnTo>
                  <a:lnTo>
                    <a:pt x="490" y="109"/>
                  </a:lnTo>
                  <a:lnTo>
                    <a:pt x="488" y="104"/>
                  </a:lnTo>
                  <a:lnTo>
                    <a:pt x="485" y="98"/>
                  </a:lnTo>
                  <a:lnTo>
                    <a:pt x="480" y="93"/>
                  </a:lnTo>
                  <a:lnTo>
                    <a:pt x="476" y="90"/>
                  </a:lnTo>
                  <a:lnTo>
                    <a:pt x="472" y="85"/>
                  </a:lnTo>
                  <a:lnTo>
                    <a:pt x="466" y="83"/>
                  </a:lnTo>
                  <a:lnTo>
                    <a:pt x="460" y="80"/>
                  </a:lnTo>
                  <a:lnTo>
                    <a:pt x="453" y="79"/>
                  </a:lnTo>
                  <a:lnTo>
                    <a:pt x="447" y="77"/>
                  </a:lnTo>
                  <a:lnTo>
                    <a:pt x="439" y="77"/>
                  </a:lnTo>
                  <a:lnTo>
                    <a:pt x="432" y="76"/>
                  </a:lnTo>
                  <a:lnTo>
                    <a:pt x="422" y="77"/>
                  </a:lnTo>
                  <a:lnTo>
                    <a:pt x="412" y="79"/>
                  </a:lnTo>
                  <a:lnTo>
                    <a:pt x="403" y="81"/>
                  </a:lnTo>
                  <a:lnTo>
                    <a:pt x="394" y="85"/>
                  </a:lnTo>
                  <a:lnTo>
                    <a:pt x="386" y="91"/>
                  </a:lnTo>
                  <a:lnTo>
                    <a:pt x="380" y="98"/>
                  </a:lnTo>
                  <a:lnTo>
                    <a:pt x="374" y="106"/>
                  </a:lnTo>
                  <a:lnTo>
                    <a:pt x="368" y="115"/>
                  </a:lnTo>
                  <a:lnTo>
                    <a:pt x="365" y="106"/>
                  </a:lnTo>
                  <a:lnTo>
                    <a:pt x="361" y="98"/>
                  </a:lnTo>
                  <a:lnTo>
                    <a:pt x="354" y="91"/>
                  </a:lnTo>
                  <a:lnTo>
                    <a:pt x="347" y="85"/>
                  </a:lnTo>
                  <a:lnTo>
                    <a:pt x="339" y="81"/>
                  </a:lnTo>
                  <a:lnTo>
                    <a:pt x="330" y="79"/>
                  </a:lnTo>
                  <a:lnTo>
                    <a:pt x="322" y="77"/>
                  </a:lnTo>
                  <a:lnTo>
                    <a:pt x="312" y="76"/>
                  </a:lnTo>
                  <a:lnTo>
                    <a:pt x="300" y="77"/>
                  </a:lnTo>
                  <a:lnTo>
                    <a:pt x="289" y="79"/>
                  </a:lnTo>
                  <a:lnTo>
                    <a:pt x="281" y="82"/>
                  </a:lnTo>
                  <a:lnTo>
                    <a:pt x="272" y="86"/>
                  </a:lnTo>
                  <a:lnTo>
                    <a:pt x="264" y="92"/>
                  </a:lnTo>
                  <a:lnTo>
                    <a:pt x="258" y="99"/>
                  </a:lnTo>
                  <a:lnTo>
                    <a:pt x="251" y="107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5" y="82"/>
                  </a:lnTo>
                  <a:lnTo>
                    <a:pt x="223" y="82"/>
                  </a:lnTo>
                  <a:lnTo>
                    <a:pt x="223" y="280"/>
                  </a:lnTo>
                  <a:close/>
                  <a:moveTo>
                    <a:pt x="0" y="280"/>
                  </a:moveTo>
                  <a:lnTo>
                    <a:pt x="191" y="280"/>
                  </a:lnTo>
                  <a:lnTo>
                    <a:pt x="191" y="258"/>
                  </a:lnTo>
                  <a:lnTo>
                    <a:pt x="26" y="258"/>
                  </a:lnTo>
                  <a:lnTo>
                    <a:pt x="26" y="149"/>
                  </a:lnTo>
                  <a:lnTo>
                    <a:pt x="179" y="149"/>
                  </a:lnTo>
                  <a:lnTo>
                    <a:pt x="179" y="127"/>
                  </a:lnTo>
                  <a:lnTo>
                    <a:pt x="26" y="127"/>
                  </a:lnTo>
                  <a:lnTo>
                    <a:pt x="26" y="28"/>
                  </a:lnTo>
                  <a:lnTo>
                    <a:pt x="189" y="28"/>
                  </a:lnTo>
                  <a:lnTo>
                    <a:pt x="189" y="5"/>
                  </a:lnTo>
                  <a:lnTo>
                    <a:pt x="0" y="5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738" y="1557338"/>
            <a:ext cx="11089217" cy="1871662"/>
          </a:xfrm>
        </p:spPr>
        <p:txBody>
          <a:bodyPr/>
          <a:lstStyle>
            <a:lvl1pPr>
              <a:defRPr sz="53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8" y="3478213"/>
            <a:ext cx="11089217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75738" y="6261107"/>
            <a:ext cx="3181351" cy="352425"/>
          </a:xfrm>
        </p:spPr>
        <p:txBody>
          <a:bodyPr/>
          <a:lstStyle>
            <a:lvl1pPr algn="l">
              <a:defRPr sz="1500" smtClean="0">
                <a:solidFill>
                  <a:srgbClr val="79777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367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061451" y="749304"/>
            <a:ext cx="2821516" cy="59102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92667" y="749304"/>
            <a:ext cx="8265584" cy="59102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5888567" y="1584330"/>
            <a:ext cx="5092700" cy="24606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5888567" y="4197357"/>
            <a:ext cx="5092700" cy="246221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39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90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slov, besedilo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grafikona 3"/>
          <p:cNvSpPr>
            <a:spLocks noGrp="1"/>
          </p:cNvSpPr>
          <p:nvPr>
            <p:ph type="chart"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1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36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DBF5F9">
                    <a:shade val="90000"/>
                  </a:srgbClr>
                </a:solidFill>
              </a:rPr>
              <a:pPr/>
              <a:t>10. 02. 2022</a:t>
            </a:fld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10. 02. 2022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DBF5F9">
                    <a:shade val="90000"/>
                  </a:srgbClr>
                </a:solidFill>
              </a:rPr>
              <a:pPr/>
              <a:t>10. 02. 2022</a:t>
            </a:fld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10. 02. 2022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53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10. 02. 2022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10. 02. 2022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10. 02. 2022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2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10. 02. 2022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10. 02. 2022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10. 02. 2022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10. 02. 2022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3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85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10651817" y="248135"/>
            <a:ext cx="2450843" cy="2141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777879"/>
            <a:ext cx="742304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075" y="482887"/>
            <a:ext cx="9465589" cy="1079304"/>
          </a:xfrm>
        </p:spPr>
        <p:txBody>
          <a:bodyPr anchor="ctr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67" b="1"/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40078" y="2075381"/>
            <a:ext cx="9465591" cy="4315145"/>
          </a:xfrm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67">
                <a:latin typeface="+mn-lt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475641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4233" y="3429000"/>
            <a:ext cx="12192000" cy="3429000"/>
          </a:xfrm>
          <a:prstGeom prst="rect">
            <a:avLst/>
          </a:pr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Slika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1" y="404817"/>
            <a:ext cx="1919816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66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30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-4233" y="0"/>
            <a:ext cx="12192000" cy="6858000"/>
          </a:xfrm>
          <a:prstGeom prst="rect">
            <a:avLst/>
          </a:pr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2446867" y="1709743"/>
            <a:ext cx="8900584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8" name="Označba mesta besedila 2"/>
          <p:cNvSpPr>
            <a:spLocks noGrp="1"/>
          </p:cNvSpPr>
          <p:nvPr>
            <p:ph type="body" idx="1"/>
          </p:nvPr>
        </p:nvSpPr>
        <p:spPr>
          <a:xfrm>
            <a:off x="2446867" y="4589470"/>
            <a:ext cx="890058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6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9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B4143-5CC3-463C-8688-0BA4FA0261B3}" type="slidenum">
              <a:rPr lang="sl-SI" altLang="sl-S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663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3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5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0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8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5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2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2667" y="1584325"/>
            <a:ext cx="103886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text styles</a:t>
            </a:r>
            <a:endParaRPr lang="en-US"/>
          </a:p>
          <a:p>
            <a:pPr lvl="1"/>
            <a:r>
              <a:rPr lang="en-US"/>
              <a:t>Adaadasfsda msdlfgnskdlfn gkdlfgn jkadfh jkhdfjkgh jkdf ghjkdfhgjkdf hgjkdf hgjkdfshzg</a:t>
            </a:r>
            <a:endParaRPr lang="sl-SI"/>
          </a:p>
          <a:p>
            <a:pPr lvl="2"/>
            <a:r>
              <a:rPr lang="sl-SI"/>
              <a:t>Second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2667" y="749304"/>
            <a:ext cx="112903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title style</a:t>
            </a:r>
          </a:p>
        </p:txBody>
      </p:sp>
      <p:sp>
        <p:nvSpPr>
          <p:cNvPr id="7172" name="Rectangle 4"/>
          <p:cNvSpPr>
            <a:spLocks noChangeArrowheads="1"/>
          </p:cNvSpPr>
          <p:nvPr userDrawn="1"/>
        </p:nvSpPr>
        <p:spPr bwMode="auto">
          <a:xfrm>
            <a:off x="2117" y="-9525"/>
            <a:ext cx="12189883" cy="571500"/>
          </a:xfrm>
          <a:prstGeom prst="rect">
            <a:avLst/>
          </a:prstGeom>
          <a:solidFill>
            <a:srgbClr val="4990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79777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72033" y="188913"/>
            <a:ext cx="28448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grpSp>
        <p:nvGrpSpPr>
          <p:cNvPr id="29702" name="Group 10"/>
          <p:cNvGrpSpPr>
            <a:grpSpLocks/>
          </p:cNvGrpSpPr>
          <p:nvPr userDrawn="1"/>
        </p:nvGrpSpPr>
        <p:grpSpPr bwMode="auto">
          <a:xfrm>
            <a:off x="10856384" y="6094413"/>
            <a:ext cx="615949" cy="550862"/>
            <a:chOff x="5303" y="3839"/>
            <a:chExt cx="291" cy="347"/>
          </a:xfrm>
        </p:grpSpPr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/>
              <a:ahLst/>
              <a:cxnLst>
                <a:cxn ang="0">
                  <a:pos x="396" y="209"/>
                </a:cxn>
                <a:cxn ang="0">
                  <a:pos x="387" y="249"/>
                </a:cxn>
                <a:cxn ang="0">
                  <a:pos x="372" y="285"/>
                </a:cxn>
                <a:cxn ang="0">
                  <a:pos x="349" y="316"/>
                </a:cxn>
                <a:cxn ang="0">
                  <a:pos x="322" y="343"/>
                </a:cxn>
                <a:cxn ang="0">
                  <a:pos x="291" y="364"/>
                </a:cxn>
                <a:cxn ang="0">
                  <a:pos x="255" y="379"/>
                </a:cxn>
                <a:cxn ang="0">
                  <a:pos x="217" y="386"/>
                </a:cxn>
                <a:cxn ang="0">
                  <a:pos x="178" y="386"/>
                </a:cxn>
                <a:cxn ang="0">
                  <a:pos x="139" y="379"/>
                </a:cxn>
                <a:cxn ang="0">
                  <a:pos x="103" y="364"/>
                </a:cxn>
                <a:cxn ang="0">
                  <a:pos x="72" y="343"/>
                </a:cxn>
                <a:cxn ang="0">
                  <a:pos x="45" y="316"/>
                </a:cxn>
                <a:cxn ang="0">
                  <a:pos x="24" y="285"/>
                </a:cxn>
                <a:cxn ang="0">
                  <a:pos x="9" y="249"/>
                </a:cxn>
                <a:cxn ang="0">
                  <a:pos x="1" y="209"/>
                </a:cxn>
                <a:cxn ang="0">
                  <a:pos x="1" y="169"/>
                </a:cxn>
                <a:cxn ang="0">
                  <a:pos x="9" y="132"/>
                </a:cxn>
                <a:cxn ang="0">
                  <a:pos x="24" y="99"/>
                </a:cxn>
                <a:cxn ang="0">
                  <a:pos x="45" y="69"/>
                </a:cxn>
                <a:cxn ang="0">
                  <a:pos x="72" y="43"/>
                </a:cxn>
                <a:cxn ang="0">
                  <a:pos x="103" y="22"/>
                </a:cxn>
                <a:cxn ang="0">
                  <a:pos x="139" y="8"/>
                </a:cxn>
                <a:cxn ang="0">
                  <a:pos x="178" y="1"/>
                </a:cxn>
                <a:cxn ang="0">
                  <a:pos x="217" y="1"/>
                </a:cxn>
                <a:cxn ang="0">
                  <a:pos x="255" y="8"/>
                </a:cxn>
                <a:cxn ang="0">
                  <a:pos x="291" y="22"/>
                </a:cxn>
                <a:cxn ang="0">
                  <a:pos x="322" y="43"/>
                </a:cxn>
                <a:cxn ang="0">
                  <a:pos x="349" y="69"/>
                </a:cxn>
                <a:cxn ang="0">
                  <a:pos x="372" y="99"/>
                </a:cxn>
                <a:cxn ang="0">
                  <a:pos x="387" y="132"/>
                </a:cxn>
                <a:cxn ang="0">
                  <a:pos x="396" y="169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/>
              <a:ahLst/>
              <a:cxnLst>
                <a:cxn ang="0">
                  <a:pos x="396" y="220"/>
                </a:cxn>
                <a:cxn ang="0">
                  <a:pos x="388" y="259"/>
                </a:cxn>
                <a:cxn ang="0">
                  <a:pos x="373" y="294"/>
                </a:cxn>
                <a:cxn ang="0">
                  <a:pos x="352" y="326"/>
                </a:cxn>
                <a:cxn ang="0">
                  <a:pos x="325" y="353"/>
                </a:cxn>
                <a:cxn ang="0">
                  <a:pos x="294" y="373"/>
                </a:cxn>
                <a:cxn ang="0">
                  <a:pos x="258" y="388"/>
                </a:cxn>
                <a:cxn ang="0">
                  <a:pos x="220" y="396"/>
                </a:cxn>
                <a:cxn ang="0">
                  <a:pos x="180" y="396"/>
                </a:cxn>
                <a:cxn ang="0">
                  <a:pos x="142" y="388"/>
                </a:cxn>
                <a:cxn ang="0">
                  <a:pos x="106" y="373"/>
                </a:cxn>
                <a:cxn ang="0">
                  <a:pos x="75" y="353"/>
                </a:cxn>
                <a:cxn ang="0">
                  <a:pos x="48" y="326"/>
                </a:cxn>
                <a:cxn ang="0">
                  <a:pos x="25" y="294"/>
                </a:cxn>
                <a:cxn ang="0">
                  <a:pos x="10" y="259"/>
                </a:cxn>
                <a:cxn ang="0">
                  <a:pos x="2" y="229"/>
                </a:cxn>
                <a:cxn ang="0">
                  <a:pos x="0" y="209"/>
                </a:cxn>
                <a:cxn ang="0">
                  <a:pos x="1" y="180"/>
                </a:cxn>
                <a:cxn ang="0">
                  <a:pos x="10" y="142"/>
                </a:cxn>
                <a:cxn ang="0">
                  <a:pos x="25" y="107"/>
                </a:cxn>
                <a:cxn ang="0">
                  <a:pos x="48" y="75"/>
                </a:cxn>
                <a:cxn ang="0">
                  <a:pos x="75" y="48"/>
                </a:cxn>
                <a:cxn ang="0">
                  <a:pos x="106" y="25"/>
                </a:cxn>
                <a:cxn ang="0">
                  <a:pos x="142" y="10"/>
                </a:cxn>
                <a:cxn ang="0">
                  <a:pos x="180" y="2"/>
                </a:cxn>
                <a:cxn ang="0">
                  <a:pos x="220" y="2"/>
                </a:cxn>
                <a:cxn ang="0">
                  <a:pos x="258" y="10"/>
                </a:cxn>
                <a:cxn ang="0">
                  <a:pos x="294" y="25"/>
                </a:cxn>
                <a:cxn ang="0">
                  <a:pos x="325" y="48"/>
                </a:cxn>
                <a:cxn ang="0">
                  <a:pos x="352" y="75"/>
                </a:cxn>
                <a:cxn ang="0">
                  <a:pos x="373" y="107"/>
                </a:cxn>
                <a:cxn ang="0">
                  <a:pos x="388" y="142"/>
                </a:cxn>
                <a:cxn ang="0">
                  <a:pos x="396" y="180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/>
              <a:ahLst/>
              <a:cxnLst>
                <a:cxn ang="0">
                  <a:pos x="596" y="23"/>
                </a:cxn>
                <a:cxn ang="0">
                  <a:pos x="765" y="52"/>
                </a:cxn>
                <a:cxn ang="0">
                  <a:pos x="842" y="65"/>
                </a:cxn>
                <a:cxn ang="0">
                  <a:pos x="861" y="69"/>
                </a:cxn>
                <a:cxn ang="0">
                  <a:pos x="860" y="82"/>
                </a:cxn>
                <a:cxn ang="0">
                  <a:pos x="847" y="166"/>
                </a:cxn>
                <a:cxn ang="0">
                  <a:pos x="826" y="258"/>
                </a:cxn>
                <a:cxn ang="0">
                  <a:pos x="807" y="323"/>
                </a:cxn>
                <a:cxn ang="0">
                  <a:pos x="784" y="381"/>
                </a:cxn>
                <a:cxn ang="0">
                  <a:pos x="764" y="419"/>
                </a:cxn>
                <a:cxn ang="0">
                  <a:pos x="750" y="439"/>
                </a:cxn>
                <a:cxn ang="0">
                  <a:pos x="725" y="465"/>
                </a:cxn>
                <a:cxn ang="0">
                  <a:pos x="691" y="490"/>
                </a:cxn>
                <a:cxn ang="0">
                  <a:pos x="656" y="509"/>
                </a:cxn>
                <a:cxn ang="0">
                  <a:pos x="620" y="525"/>
                </a:cxn>
                <a:cxn ang="0">
                  <a:pos x="584" y="539"/>
                </a:cxn>
                <a:cxn ang="0">
                  <a:pos x="548" y="554"/>
                </a:cxn>
                <a:cxn ang="0">
                  <a:pos x="511" y="574"/>
                </a:cxn>
                <a:cxn ang="0">
                  <a:pos x="474" y="602"/>
                </a:cxn>
                <a:cxn ang="0">
                  <a:pos x="448" y="629"/>
                </a:cxn>
                <a:cxn ang="0">
                  <a:pos x="433" y="650"/>
                </a:cxn>
                <a:cxn ang="0">
                  <a:pos x="421" y="670"/>
                </a:cxn>
                <a:cxn ang="0">
                  <a:pos x="412" y="693"/>
                </a:cxn>
                <a:cxn ang="0">
                  <a:pos x="401" y="729"/>
                </a:cxn>
                <a:cxn ang="0">
                  <a:pos x="393" y="775"/>
                </a:cxn>
                <a:cxn ang="0">
                  <a:pos x="390" y="819"/>
                </a:cxn>
                <a:cxn ang="0">
                  <a:pos x="391" y="858"/>
                </a:cxn>
                <a:cxn ang="0">
                  <a:pos x="395" y="896"/>
                </a:cxn>
                <a:cxn ang="0">
                  <a:pos x="266" y="882"/>
                </a:cxn>
                <a:cxn ang="0">
                  <a:pos x="97" y="853"/>
                </a:cxn>
                <a:cxn ang="0">
                  <a:pos x="21" y="840"/>
                </a:cxn>
                <a:cxn ang="0">
                  <a:pos x="1" y="836"/>
                </a:cxn>
                <a:cxn ang="0">
                  <a:pos x="2" y="822"/>
                </a:cxn>
                <a:cxn ang="0">
                  <a:pos x="15" y="758"/>
                </a:cxn>
                <a:cxn ang="0">
                  <a:pos x="30" y="696"/>
                </a:cxn>
                <a:cxn ang="0">
                  <a:pos x="51" y="628"/>
                </a:cxn>
                <a:cxn ang="0">
                  <a:pos x="77" y="559"/>
                </a:cxn>
                <a:cxn ang="0">
                  <a:pos x="99" y="512"/>
                </a:cxn>
                <a:cxn ang="0">
                  <a:pos x="116" y="483"/>
                </a:cxn>
                <a:cxn ang="0">
                  <a:pos x="134" y="459"/>
                </a:cxn>
                <a:cxn ang="0">
                  <a:pos x="153" y="439"/>
                </a:cxn>
                <a:cxn ang="0">
                  <a:pos x="185" y="418"/>
                </a:cxn>
                <a:cxn ang="0">
                  <a:pos x="227" y="394"/>
                </a:cxn>
                <a:cxn ang="0">
                  <a:pos x="287" y="366"/>
                </a:cxn>
                <a:cxn ang="0">
                  <a:pos x="344" y="339"/>
                </a:cxn>
                <a:cxn ang="0">
                  <a:pos x="378" y="316"/>
                </a:cxn>
                <a:cxn ang="0">
                  <a:pos x="409" y="289"/>
                </a:cxn>
                <a:cxn ang="0">
                  <a:pos x="430" y="263"/>
                </a:cxn>
                <a:cxn ang="0">
                  <a:pos x="443" y="244"/>
                </a:cxn>
                <a:cxn ang="0">
                  <a:pos x="457" y="209"/>
                </a:cxn>
                <a:cxn ang="0">
                  <a:pos x="469" y="164"/>
                </a:cxn>
                <a:cxn ang="0">
                  <a:pos x="475" y="122"/>
                </a:cxn>
                <a:cxn ang="0">
                  <a:pos x="476" y="85"/>
                </a:cxn>
                <a:cxn ang="0">
                  <a:pos x="474" y="40"/>
                </a:cxn>
                <a:cxn ang="0">
                  <a:pos x="467" y="5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759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637" r:id="rId2"/>
    <p:sldLayoutId id="2147484638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  <p:sldLayoutId id="2147484647" r:id="rId12"/>
    <p:sldLayoutId id="2147484051" r:id="rId13"/>
    <p:sldLayoutId id="2147484055" r:id="rId14"/>
    <p:sldLayoutId id="2147484061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-sostro.s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ess.gov.si/" TargetMode="External"/><Relationship Id="rId4" Type="http://schemas.openxmlformats.org/officeDocument/2006/relationships/hyperlink" Target="https://www.gov.si/teme/vpis-v-srednjo-solo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s.gov.si/trg_dela/poklicni-barometer" TargetMode="Externa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mailto:teja.stefancic@os-naklo.si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018903" y="1240971"/>
            <a:ext cx="10254343" cy="490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805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4000" b="1" dirty="0">
              <a:solidFill>
                <a:srgbClr val="0070C0"/>
              </a:solidFill>
            </a:endParaRP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4000" b="1" dirty="0">
              <a:solidFill>
                <a:srgbClr val="0070C0"/>
              </a:solidFill>
            </a:endParaRP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4000" b="1" dirty="0">
                <a:solidFill>
                  <a:srgbClr val="002060"/>
                </a:solidFill>
              </a:rPr>
              <a:t>VPIS V SREDNJE ŠOLE IN </a:t>
            </a: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4000" b="1" dirty="0">
                <a:solidFill>
                  <a:srgbClr val="002060"/>
                </a:solidFill>
              </a:rPr>
              <a:t>GIMNAZIJE </a:t>
            </a: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2903" dirty="0">
              <a:solidFill>
                <a:srgbClr val="002060"/>
              </a:solidFill>
            </a:endParaRP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b="1" dirty="0">
                <a:solidFill>
                  <a:srgbClr val="002060"/>
                </a:solidFill>
              </a:rPr>
              <a:t>Predstavitev razpisa za vpis</a:t>
            </a: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b="1" dirty="0">
                <a:solidFill>
                  <a:srgbClr val="002060"/>
                </a:solidFill>
              </a:rPr>
              <a:t>in postopka vpisa</a:t>
            </a: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b="1" dirty="0">
                <a:solidFill>
                  <a:srgbClr val="002060"/>
                </a:solidFill>
              </a:rPr>
              <a:t>za šolsko leto 2022/2023</a:t>
            </a: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3629" dirty="0">
              <a:solidFill>
                <a:srgbClr val="00CC33"/>
              </a:solidFill>
            </a:endParaRPr>
          </a:p>
          <a:p>
            <a:pPr algn="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100" dirty="0">
                <a:solidFill>
                  <a:srgbClr val="000000"/>
                </a:solidFill>
              </a:rPr>
              <a:t>Teja Štefančič,</a:t>
            </a:r>
          </a:p>
          <a:p>
            <a:pPr algn="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100" dirty="0">
                <a:solidFill>
                  <a:srgbClr val="000000"/>
                </a:solidFill>
              </a:rPr>
              <a:t>februar 2022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672" y="875348"/>
            <a:ext cx="36195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336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0700" y="765982"/>
            <a:ext cx="8229600" cy="1023629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rgbClr val="002060"/>
                </a:solidFill>
              </a:rPr>
              <a:t>NAMERE: </a:t>
            </a:r>
            <a:r>
              <a:rPr lang="sl-SI" u="sng" dirty="0">
                <a:solidFill>
                  <a:srgbClr val="002060"/>
                </a:solidFill>
              </a:rPr>
              <a:t>Najmanjkrat</a:t>
            </a:r>
            <a:r>
              <a:rPr lang="sl-SI" dirty="0">
                <a:solidFill>
                  <a:srgbClr val="002060"/>
                </a:solidFill>
              </a:rPr>
              <a:t> izbrani programi v nižjem in srednjem poklicnem izobraževanju</a:t>
            </a:r>
          </a:p>
        </p:txBody>
      </p:sp>
      <p:graphicFrame>
        <p:nvGraphicFramePr>
          <p:cNvPr id="5" name="Ograd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217984"/>
              </p:ext>
            </p:extLst>
          </p:nvPr>
        </p:nvGraphicFramePr>
        <p:xfrm>
          <a:off x="3552484" y="2162221"/>
          <a:ext cx="4484076" cy="3377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6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Klepar-krovec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Metalurg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Pek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Strojnik strojnih inštalacij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Tapetnik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Obdelovalec lesa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Pomočnik v biotehniki in oskrbi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Pomočnik v tehnoloških procesih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Preoblikovalec tekstilij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79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0700" y="765982"/>
            <a:ext cx="8229600" cy="1023629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rgbClr val="002060"/>
                </a:solidFill>
              </a:rPr>
              <a:t>NAMERE: </a:t>
            </a:r>
            <a:r>
              <a:rPr lang="sl-SI" u="sng" dirty="0">
                <a:solidFill>
                  <a:srgbClr val="002060"/>
                </a:solidFill>
              </a:rPr>
              <a:t>Največkrat</a:t>
            </a:r>
            <a:r>
              <a:rPr lang="sl-SI" dirty="0">
                <a:solidFill>
                  <a:srgbClr val="002060"/>
                </a:solidFill>
              </a:rPr>
              <a:t> izbrani programi v srednjem strokovnem izobraževanju</a:t>
            </a:r>
          </a:p>
        </p:txBody>
      </p:sp>
      <p:graphicFrame>
        <p:nvGraphicFramePr>
          <p:cNvPr id="4" name="Ograda vsebin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436993"/>
              </p:ext>
            </p:extLst>
          </p:nvPr>
        </p:nvGraphicFramePr>
        <p:xfrm>
          <a:off x="3940537" y="2133972"/>
          <a:ext cx="3609794" cy="3953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9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332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Tehnik zdravstvene nege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Tehnik računalništva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Predšolska vzgoja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Strojni tehnik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Ekonomski tehnik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Elektrotehnik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Kozmetični tehnik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Medijski tehnik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Tehnik oblikovanja</a:t>
                      </a:r>
                    </a:p>
                  </a:txBody>
                  <a:tcPr marL="9524" marR="9524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Veterinarski tehnik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428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0700" y="765982"/>
            <a:ext cx="8229600" cy="1023629"/>
          </a:xfrm>
        </p:spPr>
        <p:txBody>
          <a:bodyPr>
            <a:normAutofit/>
          </a:bodyPr>
          <a:lstStyle/>
          <a:p>
            <a:pPr algn="ctr"/>
            <a:r>
              <a:rPr lang="sl-SI">
                <a:solidFill>
                  <a:srgbClr val="002060"/>
                </a:solidFill>
              </a:rPr>
              <a:t>NAMERE: </a:t>
            </a:r>
            <a:r>
              <a:rPr lang="sl-SI" u="sng">
                <a:solidFill>
                  <a:srgbClr val="002060"/>
                </a:solidFill>
              </a:rPr>
              <a:t>Najmanjkrat</a:t>
            </a:r>
            <a:r>
              <a:rPr lang="sl-SI">
                <a:solidFill>
                  <a:srgbClr val="002060"/>
                </a:solidFill>
              </a:rPr>
              <a:t> </a:t>
            </a:r>
            <a:r>
              <a:rPr lang="sl-SI" dirty="0">
                <a:solidFill>
                  <a:srgbClr val="002060"/>
                </a:solidFill>
              </a:rPr>
              <a:t>izbrani programi v srednjem strokovnem izobraževanju</a:t>
            </a:r>
          </a:p>
        </p:txBody>
      </p:sp>
      <p:graphicFrame>
        <p:nvGraphicFramePr>
          <p:cNvPr id="5" name="Ograda vsebin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234336"/>
              </p:ext>
            </p:extLst>
          </p:nvPr>
        </p:nvGraphicFramePr>
        <p:xfrm>
          <a:off x="3548698" y="2120909"/>
          <a:ext cx="4391025" cy="1970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0228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Okoljevarstveni tehnik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2" marR="9522" marT="952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228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Ustvarjalec modnih</a:t>
                      </a:r>
                      <a:r>
                        <a:rPr lang="sl-SI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oblačil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2" marR="9522" marT="9526" marB="0" anchor="b"/>
                </a:tc>
                <a:extLst>
                  <a:ext uri="{0D108BD9-81ED-4DB2-BD59-A6C34878D82A}">
                    <a16:rowId xmlns:a16="http://schemas.microsoft.com/office/drawing/2014/main" val="241768942"/>
                  </a:ext>
                </a:extLst>
              </a:tr>
              <a:tr h="409740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Geodetski tehnik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2" marR="9522" marT="95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228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Hortikulturni tehnik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2" marR="9522" marT="952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228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Plovbni tehnik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2" marR="9522" marT="95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20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 txBox="1">
            <a:spLocks noGrp="1"/>
          </p:cNvSpPr>
          <p:nvPr>
            <p:ph type="title"/>
          </p:nvPr>
        </p:nvSpPr>
        <p:spPr>
          <a:xfrm>
            <a:off x="101381" y="667257"/>
            <a:ext cx="2824699" cy="336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l-SI" altLang="sl-SI" dirty="0">
                <a:solidFill>
                  <a:srgbClr val="002060"/>
                </a:solidFill>
              </a:rPr>
              <a:t>razpis za vpis 2022/2023</a:t>
            </a:r>
            <a:r>
              <a:rPr lang="sl-SI" altLang="sl-SI" dirty="0">
                <a:solidFill>
                  <a:srgbClr val="0070C0"/>
                </a:solidFill>
              </a:rPr>
              <a:t/>
            </a:r>
            <a:br>
              <a:rPr lang="sl-SI" altLang="sl-SI" dirty="0">
                <a:solidFill>
                  <a:srgbClr val="0070C0"/>
                </a:solidFill>
              </a:rPr>
            </a:br>
            <a:r>
              <a:rPr lang="sl-SI" altLang="sl-SI" dirty="0">
                <a:solidFill>
                  <a:srgbClr val="0070C0"/>
                </a:solidFill>
              </a:rPr>
              <a:t/>
            </a:r>
            <a:br>
              <a:rPr lang="sl-SI" altLang="sl-SI" dirty="0">
                <a:solidFill>
                  <a:srgbClr val="0070C0"/>
                </a:solidFill>
              </a:rPr>
            </a:br>
            <a:r>
              <a:rPr lang="sl-SI" altLang="sl-SI" dirty="0">
                <a:solidFill>
                  <a:srgbClr val="0070C0"/>
                </a:solidFill>
              </a:rPr>
              <a:t/>
            </a:r>
            <a:br>
              <a:rPr lang="sl-SI" altLang="sl-SI" dirty="0">
                <a:solidFill>
                  <a:srgbClr val="0070C0"/>
                </a:solidFill>
              </a:rPr>
            </a:br>
            <a:r>
              <a:rPr lang="sl-SI" altLang="sl-SI" dirty="0"/>
              <a:t/>
            </a:r>
            <a:br>
              <a:rPr lang="sl-SI" altLang="sl-SI" dirty="0"/>
            </a:br>
            <a:r>
              <a:rPr lang="sl-SI" altLang="sl-SI" sz="2000" b="1" cap="none" dirty="0">
                <a:latin typeface="+mn-lt"/>
              </a:rPr>
              <a:t>Objavljen na spletni strani ministrstva</a:t>
            </a:r>
            <a:endParaRPr lang="sl-SI" altLang="sl-SI" sz="2000" b="1" cap="none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3881846" y="343174"/>
            <a:ext cx="6951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2060"/>
                </a:solidFill>
              </a:rPr>
              <a:t>https://www.gov.si/teme/vpis-v-srednjo-solo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D4EF272-C51F-427D-9B48-8CD1BFF67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01" t="14726" r="5699" b="6143"/>
          <a:stretch/>
        </p:blipFill>
        <p:spPr>
          <a:xfrm>
            <a:off x="3127925" y="1043171"/>
            <a:ext cx="8875816" cy="56198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199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6C9AD4F-F7DE-4075-8B30-D6A35A2CC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18" t="11242" r="4044" b="22222"/>
          <a:stretch/>
        </p:blipFill>
        <p:spPr>
          <a:xfrm>
            <a:off x="322729" y="577260"/>
            <a:ext cx="11566987" cy="58235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lipsa 2"/>
          <p:cNvSpPr/>
          <p:nvPr/>
        </p:nvSpPr>
        <p:spPr>
          <a:xfrm>
            <a:off x="322728" y="2998310"/>
            <a:ext cx="7189695" cy="68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966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5205587" y="-88645"/>
            <a:ext cx="1903167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918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</a:pPr>
            <a:r>
              <a:rPr kumimoji="0" lang="sl-SI" altLang="sl-SI" sz="1200" b="1" i="0" u="none" strike="noStrike" cap="none" normalizeH="0" baseline="0" bmk="_Toc34307333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OSREDNJESLOVENSKA REGIJA</a:t>
            </a:r>
            <a:endParaRPr kumimoji="0" lang="sl-SI" altLang="sl-SI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355601" y="287864"/>
            <a:ext cx="2247899" cy="1168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altLang="sl-SI" dirty="0">
                <a:solidFill>
                  <a:srgbClr val="002060"/>
                </a:solidFill>
              </a:rPr>
              <a:t>IZ RAZPISA –  </a:t>
            </a:r>
          </a:p>
          <a:p>
            <a:r>
              <a:rPr lang="sl-SI" altLang="sl-SI" dirty="0">
                <a:solidFill>
                  <a:srgbClr val="002060"/>
                </a:solidFill>
              </a:rPr>
              <a:t>primer: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97CCDBC-6888-44A4-939F-0ED1BC3959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2" t="23434" r="24015" b="8552"/>
          <a:stretch/>
        </p:blipFill>
        <p:spPr>
          <a:xfrm>
            <a:off x="2669309" y="165270"/>
            <a:ext cx="9023927" cy="66044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0385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984776"/>
              </p:ext>
            </p:extLst>
          </p:nvPr>
        </p:nvGraphicFramePr>
        <p:xfrm>
          <a:off x="4096294" y="378876"/>
          <a:ext cx="7785100" cy="6231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2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3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196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Biotehniški center Naklo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Gospodar na podeželju</a:t>
                      </a: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2655172588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effectLst/>
                        </a:rPr>
                        <a:t>Pek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effectLst/>
                        </a:rPr>
                        <a:t>Slaščičar</a:t>
                      </a:r>
                      <a:r>
                        <a:rPr lang="sl-SI" sz="1400" b="1" u="none" strike="noStrike" baseline="0" dirty="0">
                          <a:effectLst/>
                        </a:rPr>
                        <a:t> 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Cvetličar</a:t>
                      </a: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2524366548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Vrtnar</a:t>
                      </a: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556482539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effectLst/>
                        </a:rPr>
                        <a:t>Mesar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Mehanik kmetijskih in delovnih strojev</a:t>
                      </a: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854741213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Srednja gostinska in </a:t>
                      </a:r>
                    </a:p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turistična šola Radovljica 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effectLst/>
                        </a:rPr>
                        <a:t>Gastronomske</a:t>
                      </a:r>
                      <a:r>
                        <a:rPr lang="sl-SI" sz="1400" b="1" u="none" strike="noStrike" baseline="0" dirty="0">
                          <a:effectLst/>
                        </a:rPr>
                        <a:t> in hotelirske storitve (kuhar – natakar)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370136758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Srednja šola Jesenice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dirty="0" err="1">
                          <a:effectLst/>
                        </a:rPr>
                        <a:t>Mehatronik</a:t>
                      </a:r>
                      <a:r>
                        <a:rPr lang="sl-SI" sz="1400" b="1" u="none" strike="noStrike" dirty="0">
                          <a:effectLst/>
                        </a:rPr>
                        <a:t> operater</a:t>
                      </a:r>
                      <a:endParaRPr lang="sl-SI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915786013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Šolski center Kranj,</a:t>
                      </a:r>
                      <a:r>
                        <a:rPr lang="sl-SI" sz="1400" u="none" strike="noStrike" baseline="0" dirty="0">
                          <a:effectLst/>
                        </a:rPr>
                        <a:t> Srednja tehniška šola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Računalnikar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52168111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Elektrikar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5664430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Mehatronik</a:t>
                      </a: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operater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(vajeništvo – novo!)</a:t>
                      </a:r>
                      <a:endParaRPr lang="sl-SI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42767093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Srednja ekonomska, storitvena in gradbena šola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Trgovec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59391528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Pečar - polagalec keramičnih oblog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380038869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Zidar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0404084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Izvajalec </a:t>
                      </a:r>
                      <a:r>
                        <a:rPr lang="sl-SI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suhomontažne</a:t>
                      </a: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gradnje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682054905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Tesar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07721591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Slikopleskar – črkoslikar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086728275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Administrator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46001363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Frizer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76194445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Šolski center Škofja Loka</a:t>
                      </a:r>
                      <a:r>
                        <a:rPr lang="sl-SI" sz="1400" u="none" strike="noStrike" dirty="0">
                          <a:effectLst/>
                        </a:rPr>
                        <a:t>, Srednja šola za strojništvo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Oblikovalec kovin – orodjar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84497817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Strojni mehanik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90859945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Inštalater strojnih inštalacij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681645479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Avtoserviser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71201046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Avtokaroserist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42157977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Šolski center Škofja Loka, Srednja šola za lesarstvo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Mizar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23417306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Tapetnik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Naslov 1"/>
          <p:cNvSpPr txBox="1">
            <a:spLocks/>
          </p:cNvSpPr>
          <p:nvPr/>
        </p:nvSpPr>
        <p:spPr>
          <a:xfrm>
            <a:off x="406405" y="133222"/>
            <a:ext cx="3301995" cy="2749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altLang="sl-SI" dirty="0">
                <a:solidFill>
                  <a:srgbClr val="002060"/>
                </a:solidFill>
              </a:rPr>
              <a:t>SREDNJE POKLICNO </a:t>
            </a:r>
          </a:p>
          <a:p>
            <a:r>
              <a:rPr lang="sl-SI" altLang="sl-SI" dirty="0">
                <a:solidFill>
                  <a:srgbClr val="002060"/>
                </a:solidFill>
              </a:rPr>
              <a:t>IZOBRAŽEVANJE </a:t>
            </a:r>
          </a:p>
          <a:p>
            <a:r>
              <a:rPr lang="sl-SI" altLang="sl-SI" dirty="0">
                <a:solidFill>
                  <a:srgbClr val="002060"/>
                </a:solidFill>
              </a:rPr>
              <a:t>(3-LETNO) </a:t>
            </a:r>
          </a:p>
          <a:p>
            <a:r>
              <a:rPr lang="sl-SI" altLang="sl-SI" dirty="0">
                <a:solidFill>
                  <a:srgbClr val="002060"/>
                </a:solidFill>
              </a:rPr>
              <a:t>V GORENJSKI REGIJI 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406405" y="3155005"/>
            <a:ext cx="247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rgbClr val="FF0000"/>
                </a:solidFill>
              </a:rPr>
              <a:t>* programi se bodo izvajali tudi v vajeniški obliki</a:t>
            </a:r>
          </a:p>
        </p:txBody>
      </p:sp>
    </p:spTree>
    <p:extLst>
      <p:ext uri="{BB962C8B-B14F-4D97-AF65-F5344CB8AC3E}">
        <p14:creationId xmlns:p14="http://schemas.microsoft.com/office/powerpoint/2010/main" val="301638001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 noGrp="1"/>
          </p:cNvSpPr>
          <p:nvPr>
            <p:ph type="title"/>
          </p:nvPr>
        </p:nvSpPr>
        <p:spPr>
          <a:xfrm>
            <a:off x="519247" y="-326570"/>
            <a:ext cx="11550833" cy="245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altLang="sl-SI" dirty="0">
                <a:solidFill>
                  <a:srgbClr val="002060"/>
                </a:solidFill>
              </a:rPr>
              <a:t>SREDNJE STROKOVNO IZOBRAŽEVANJE (4-LETNO) V GORENJSKI REGIJI </a:t>
            </a:r>
          </a:p>
        </p:txBody>
      </p:sp>
      <p:graphicFrame>
        <p:nvGraphicFramePr>
          <p:cNvPr id="6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398961"/>
              </p:ext>
            </p:extLst>
          </p:nvPr>
        </p:nvGraphicFramePr>
        <p:xfrm>
          <a:off x="1031966" y="1463097"/>
          <a:ext cx="10144034" cy="4944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3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0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326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Biotehniški center Naklo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Hortikulturni tehnik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2655172588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Kmetijsko-podjetniški tehnik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Živilsko prehranski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Naravovarstveni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24366548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Ekonomska gimnazija in</a:t>
                      </a:r>
                      <a:r>
                        <a:rPr lang="sl-SI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srednja šola Radovljica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6482539"/>
                  </a:ext>
                </a:extLst>
              </a:tr>
              <a:tr h="25804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Medijski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00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Srednja gostinska in turistična šola Radovljica 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Gastronomija in turizem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370136758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Kozmetični tehnik</a:t>
                      </a:r>
                      <a:endParaRPr lang="sl-SI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702002970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Srednja šola Jesenice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Strojni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5786013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Zdravstvena nega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66684502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Predšolska vzgoja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91560395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Šolski center Kranj,</a:t>
                      </a:r>
                      <a:r>
                        <a:rPr lang="sl-SI" sz="1400" u="none" strike="noStrike" baseline="0" dirty="0">
                          <a:effectLst/>
                        </a:rPr>
                        <a:t> Srednja tehniška šola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Elektrotehnik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52168111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Tehnik računalništva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5664430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Tehnik </a:t>
                      </a:r>
                      <a:r>
                        <a:rPr lang="sl-SI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mehatronike</a:t>
                      </a:r>
                      <a:endParaRPr lang="sl-SI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42767093"/>
                  </a:ext>
                </a:extLst>
              </a:tr>
              <a:tr h="274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Srednja ekonomska, storitvena in gradbena šola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Gradbeni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59391528"/>
                  </a:ext>
                </a:extLst>
              </a:tr>
              <a:tr h="274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80038869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Šolski center Škofja Loka</a:t>
                      </a:r>
                      <a:r>
                        <a:rPr lang="sl-SI" sz="1400" u="none" strike="noStrike" dirty="0">
                          <a:effectLst/>
                        </a:rPr>
                        <a:t>, Srednja šola za strojništvo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Strojni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84497817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Šolski center Škofja Loka, Srednja šola za lesarstvo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Lesarski</a:t>
                      </a:r>
                      <a:r>
                        <a:rPr lang="sl-SI" sz="14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tehnik</a:t>
                      </a:r>
                      <a:endParaRPr lang="sl-SI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23417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67206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 noGrp="1"/>
          </p:cNvSpPr>
          <p:nvPr>
            <p:ph type="title"/>
          </p:nvPr>
        </p:nvSpPr>
        <p:spPr>
          <a:xfrm>
            <a:off x="641167" y="261257"/>
            <a:ext cx="11550833" cy="245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altLang="sl-SI" dirty="0">
                <a:solidFill>
                  <a:srgbClr val="002060"/>
                </a:solidFill>
              </a:rPr>
              <a:t>SPLOŠNO SREDNJE IZOBRAŽEVANJE (GIMNAZIJE) V GORENJSKI REGIJI</a:t>
            </a:r>
          </a:p>
        </p:txBody>
      </p:sp>
      <p:graphicFrame>
        <p:nvGraphicFramePr>
          <p:cNvPr id="6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966736"/>
              </p:ext>
            </p:extLst>
          </p:nvPr>
        </p:nvGraphicFramePr>
        <p:xfrm>
          <a:off x="992779" y="2207679"/>
          <a:ext cx="10144034" cy="3197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3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0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Biotehniški center Naklo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Tehniška gimnazija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2655172588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Ekonomska gimnazija in</a:t>
                      </a:r>
                      <a:r>
                        <a:rPr lang="sl-SI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srednja šola Radovljica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Ekonomska 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6482539"/>
                  </a:ext>
                </a:extLst>
              </a:tr>
              <a:tr h="18156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Gimnazija</a:t>
                      </a:r>
                      <a:r>
                        <a:rPr lang="sl-SI" sz="1400" u="none" strike="noStrike" baseline="0" dirty="0">
                          <a:effectLst/>
                        </a:rPr>
                        <a:t> Franceta Prešerna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Ekonomska gimnazija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70136758"/>
                  </a:ext>
                </a:extLst>
              </a:tr>
              <a:tr h="259120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Ekonomska gimnazija (š)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88945390"/>
                  </a:ext>
                </a:extLst>
              </a:tr>
              <a:tr h="271363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41413214"/>
                  </a:ext>
                </a:extLst>
              </a:tr>
              <a:tr h="244417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 (š)</a:t>
                      </a:r>
                      <a:endParaRPr lang="sl-SI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1942032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Gimnazija Jesenice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5786013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 (š)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7791687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Gimnazija Kranj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66684502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Gimnazija Škofja Loka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91560395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Klasična 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54284384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Šolski center Kranj,</a:t>
                      </a:r>
                      <a:r>
                        <a:rPr lang="sl-SI" sz="1400" u="none" strike="noStrike" baseline="0" dirty="0">
                          <a:effectLst/>
                        </a:rPr>
                        <a:t> Strokovna gimnazija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Tehniška 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52168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47527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098935" y="2496051"/>
            <a:ext cx="4226560" cy="29943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2000" b="1" dirty="0"/>
              <a:t>Metalurg</a:t>
            </a:r>
            <a:r>
              <a:rPr lang="sl-SI" sz="2000" dirty="0"/>
              <a:t>: Ravne na Koroškem</a:t>
            </a:r>
          </a:p>
          <a:p>
            <a:pPr>
              <a:defRPr/>
            </a:pPr>
            <a:r>
              <a:rPr lang="sl-SI" sz="2000" b="1" dirty="0"/>
              <a:t>Gozdar</a:t>
            </a:r>
            <a:r>
              <a:rPr lang="sl-SI" sz="2000" dirty="0"/>
              <a:t>: Postojna, MB</a:t>
            </a:r>
          </a:p>
          <a:p>
            <a:pPr>
              <a:defRPr/>
            </a:pPr>
            <a:r>
              <a:rPr lang="sl-SI" sz="2000" b="1" dirty="0"/>
              <a:t>Dimnikar:</a:t>
            </a:r>
            <a:r>
              <a:rPr lang="sl-SI" sz="2000" dirty="0"/>
              <a:t> MB</a:t>
            </a:r>
          </a:p>
          <a:p>
            <a:pPr>
              <a:defRPr/>
            </a:pPr>
            <a:r>
              <a:rPr lang="sl-SI" sz="2000" b="1" dirty="0" err="1"/>
              <a:t>Geostrojnik</a:t>
            </a:r>
            <a:r>
              <a:rPr lang="sl-SI" sz="2000" b="1" dirty="0"/>
              <a:t> rudar</a:t>
            </a:r>
            <a:r>
              <a:rPr lang="sl-SI" sz="2000" dirty="0"/>
              <a:t>: Velenje</a:t>
            </a:r>
          </a:p>
          <a:p>
            <a:pPr>
              <a:defRPr/>
            </a:pPr>
            <a:r>
              <a:rPr lang="sl-SI" sz="2000" b="1" dirty="0"/>
              <a:t>Izdelovalec kovinskih konstrukcij:</a:t>
            </a:r>
            <a:r>
              <a:rPr lang="sl-SI" sz="2000" dirty="0"/>
              <a:t> Ptuj</a:t>
            </a:r>
          </a:p>
          <a:p>
            <a:pPr>
              <a:defRPr/>
            </a:pPr>
            <a:r>
              <a:rPr lang="sl-SI" sz="2000" b="1" dirty="0"/>
              <a:t>Steklar</a:t>
            </a:r>
            <a:r>
              <a:rPr lang="sl-SI" sz="2000" dirty="0"/>
              <a:t>: Rogaška Slatina</a:t>
            </a:r>
          </a:p>
          <a:p>
            <a:pPr>
              <a:defRPr/>
            </a:pPr>
            <a:endParaRPr lang="sl-SI" sz="2400" dirty="0"/>
          </a:p>
          <a:p>
            <a:pPr marL="0" indent="0">
              <a:buNone/>
              <a:defRPr/>
            </a:pPr>
            <a:endParaRPr lang="sl-SI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571505" y="413294"/>
            <a:ext cx="111632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002060"/>
                </a:solidFill>
              </a:rPr>
              <a:t>Poklici, za katere se je možno šolati samo v drugih regijah, </a:t>
            </a:r>
          </a:p>
          <a:p>
            <a:pPr algn="ctr"/>
            <a:r>
              <a:rPr lang="pl-PL" dirty="0">
                <a:solidFill>
                  <a:srgbClr val="002060"/>
                </a:solidFill>
              </a:rPr>
              <a:t>3-letno izobraževanje: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900612" y="2021812"/>
            <a:ext cx="5434873" cy="4287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2000" dirty="0"/>
              <a:t>LJ: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Upravljalec težke gradbene mehanizacije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Kamnosek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Izdelovalec oblačil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Papirničar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Klepar – krovec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Bolničar - negovalec</a:t>
            </a:r>
          </a:p>
          <a:p>
            <a:pPr>
              <a:defRPr/>
            </a:pPr>
            <a:endParaRPr lang="sl-SI" sz="1900" dirty="0"/>
          </a:p>
          <a:p>
            <a:pPr>
              <a:defRPr/>
            </a:pPr>
            <a:endParaRPr lang="sl-SI" sz="1900" dirty="0"/>
          </a:p>
        </p:txBody>
      </p:sp>
    </p:spTree>
    <p:extLst>
      <p:ext uri="{BB962C8B-B14F-4D97-AF65-F5344CB8AC3E}">
        <p14:creationId xmlns:p14="http://schemas.microsoft.com/office/powerpoint/2010/main" val="419534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2959103" y="338785"/>
            <a:ext cx="3781331" cy="1144921"/>
          </a:xfrm>
        </p:spPr>
        <p:txBody>
          <a:bodyPr vert="horz" wrap="square" lIns="0" tIns="35206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eaLnBrk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dirty="0">
                <a:solidFill>
                  <a:srgbClr val="002060"/>
                </a:solidFill>
              </a:rPr>
              <a:t>Kje Najti informacije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325665" y="1225866"/>
            <a:ext cx="5956663" cy="4482601"/>
          </a:xfrm>
        </p:spPr>
        <p:txBody>
          <a:bodyPr>
            <a:noAutofit/>
          </a:bodyPr>
          <a:lstStyle/>
          <a:p>
            <a:pPr marL="97932" indent="0" eaLnBrk="1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dirty="0"/>
          </a:p>
          <a:p>
            <a:pPr marL="383682" indent="-285750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/>
              <a:t>Spletna stran OŠ Naklo:</a:t>
            </a:r>
            <a:endParaRPr lang="sl-SI" altLang="sl-SI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>
                <a:solidFill>
                  <a:srgbClr val="002060"/>
                </a:solidFill>
                <a:cs typeface="Arial" panose="020B0604020202020204" pitchFamily="34" charset="0"/>
                <a:hlinkClick r:id="rId3"/>
              </a:rPr>
              <a:t>http://www.os-naklo.si </a:t>
            </a:r>
            <a:r>
              <a:rPr lang="sl-SI" altLang="sl-SI" sz="1800" dirty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sl-SI" altLang="sl-SI" sz="1400" dirty="0"/>
              <a:t>Za starše </a:t>
            </a:r>
            <a:r>
              <a:rPr lang="sl-SI" altLang="sl-SI" sz="1400" dirty="0">
                <a:sym typeface="Wingdings" panose="05000000000000000000" pitchFamily="2" charset="2"/>
              </a:rPr>
              <a:t> S</a:t>
            </a:r>
            <a:r>
              <a:rPr lang="sl-SI" altLang="sl-SI" sz="1400" dirty="0"/>
              <a:t>vetovalna služba </a:t>
            </a:r>
            <a:r>
              <a:rPr lang="sl-SI" altLang="sl-SI" sz="1400" dirty="0">
                <a:sym typeface="Wingdings" panose="05000000000000000000" pitchFamily="2" charset="2"/>
              </a:rPr>
              <a:t> Svetovalni kotiček)</a:t>
            </a:r>
            <a:endParaRPr lang="sl-SI" altLang="sl-SI" sz="1400" b="0" dirty="0">
              <a:solidFill>
                <a:srgbClr val="002060"/>
              </a:solidFill>
              <a:cs typeface="Arial" panose="020B0604020202020204" pitchFamily="34" charset="0"/>
              <a:hlinkClick r:id="rId3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b="0" dirty="0">
                <a:cs typeface="Arial" panose="020B0604020202020204" pitchFamily="34" charset="0"/>
              </a:rPr>
              <a:t>- pomembni datumi</a:t>
            </a: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b="0" dirty="0">
                <a:cs typeface="Arial" panose="020B0604020202020204" pitchFamily="34" charset="0"/>
              </a:rPr>
              <a:t>- prosojnice z roditeljskega sestanka</a:t>
            </a:r>
            <a:endParaRPr lang="sl-SI" altLang="sl-SI" b="0" dirty="0">
              <a:cs typeface="Arial" panose="020B0604020202020204" pitchFamily="34" charset="0"/>
              <a:hlinkClick r:id="rId3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dirty="0">
              <a:solidFill>
                <a:srgbClr val="FF0000"/>
              </a:solidFill>
              <a:cs typeface="Arial" panose="020B0604020202020204" pitchFamily="34" charset="0"/>
              <a:hlinkClick r:id="rId3"/>
            </a:endParaRPr>
          </a:p>
          <a:p>
            <a:pPr marL="383682" indent="-285750" eaLnBrk="1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/>
              <a:t>Spletna stran Ministrstva za izobraževanje, znanost in šport (</a:t>
            </a:r>
            <a:r>
              <a:rPr lang="sl-SI" altLang="sl-SI" sz="1800" dirty="0">
                <a:sym typeface="Wingdings" panose="05000000000000000000" pitchFamily="2" charset="2"/>
              </a:rPr>
              <a:t> Vpis v srednje šole)</a:t>
            </a:r>
            <a:r>
              <a:rPr lang="sl-SI" altLang="sl-SI" sz="1800" dirty="0"/>
              <a:t>:</a:t>
            </a:r>
            <a:endParaRPr lang="sl-SI" altLang="sl-SI" sz="1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sz="1800" dirty="0">
                <a:hlinkClick r:id="rId4"/>
              </a:rPr>
              <a:t>https://www.gov.si/teme/vpis-v-srednjo-solo/</a:t>
            </a:r>
            <a:endParaRPr lang="sl-SI" sz="1800" dirty="0"/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b="0" dirty="0">
                <a:cs typeface="Arial" panose="020B0604020202020204" pitchFamily="34" charset="0"/>
              </a:rPr>
              <a:t>- rokovnik, pogoji za vpis, kriteriji ob omejitvi vpisa, arhiv </a:t>
            </a: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b="0" dirty="0">
                <a:cs typeface="Arial" panose="020B0604020202020204" pitchFamily="34" charset="0"/>
              </a:rPr>
              <a:t>omejitev vpisa …</a:t>
            </a: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91333" y="1225865"/>
            <a:ext cx="5700667" cy="5187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dirty="0"/>
          </a:p>
          <a:p>
            <a:pPr marL="383682" indent="-285750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/>
              <a:t>Spletna stran Moja izbira:</a:t>
            </a:r>
            <a:endParaRPr lang="sl-SI" altLang="sl-SI" sz="1800" dirty="0">
              <a:hlinkClick r:id="rId3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>
                <a:hlinkClick r:id="rId3"/>
              </a:rPr>
              <a:t>http://www.mojaizbira.si/</a:t>
            </a: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b="0" dirty="0">
                <a:cs typeface="Arial" panose="020B0604020202020204" pitchFamily="34" charset="0"/>
              </a:rPr>
              <a:t>- opisi programov in poklicev; Kam in kako</a:t>
            </a: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b="0" dirty="0">
              <a:cs typeface="Arial" panose="020B0604020202020204" pitchFamily="34" charset="0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b="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1800" dirty="0"/>
              <a:t>Spletna stran Zavoda RS za zaposlovanje:</a:t>
            </a:r>
          </a:p>
          <a:p>
            <a:pPr marL="97200" lvl="1">
              <a:spcBef>
                <a:spcPts val="800"/>
              </a:spcBef>
              <a:buNone/>
              <a:defRPr/>
            </a:pPr>
            <a:r>
              <a:rPr lang="sl-SI" altLang="sl-SI" sz="1800" b="1" dirty="0">
                <a:hlinkClick r:id="rId5"/>
              </a:rPr>
              <a:t>www.ess.gov.si</a:t>
            </a:r>
            <a:endParaRPr lang="sl-SI" altLang="sl-SI" sz="1800" b="1" dirty="0"/>
          </a:p>
          <a:p>
            <a:pPr marL="97200" lvl="1" indent="0">
              <a:spcBef>
                <a:spcPts val="800"/>
              </a:spcBef>
              <a:buNone/>
              <a:defRPr/>
            </a:pPr>
            <a:r>
              <a:rPr lang="sl-SI" altLang="sl-SI" dirty="0">
                <a:cs typeface="Arial" panose="020B0604020202020204" pitchFamily="34" charset="0"/>
              </a:rPr>
              <a:t>- Karierno središče (informacije, svetovanje, pripomočki)</a:t>
            </a:r>
          </a:p>
          <a:p>
            <a:pPr marL="97200" lvl="1" indent="0">
              <a:spcBef>
                <a:spcPts val="800"/>
              </a:spcBef>
              <a:buNone/>
              <a:defRPr/>
            </a:pPr>
            <a:r>
              <a:rPr lang="sl-SI" altLang="sl-SI" dirty="0">
                <a:cs typeface="Arial" panose="020B0604020202020204" pitchFamily="34" charset="0"/>
              </a:rPr>
              <a:t>- opisi poklicev</a:t>
            </a:r>
            <a:endParaRPr lang="sl-SI" altLang="sl-SI" b="0" dirty="0">
              <a:cs typeface="Arial" panose="020B0604020202020204" pitchFamily="34" charset="0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06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542587" y="3790406"/>
            <a:ext cx="5947954" cy="3733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sz="2000" b="1" dirty="0"/>
              <a:t>Tehnik optik</a:t>
            </a:r>
            <a:r>
              <a:rPr lang="sl-SI" sz="2000" dirty="0"/>
              <a:t>: Rogaška Slatina</a:t>
            </a:r>
          </a:p>
          <a:p>
            <a:pPr>
              <a:defRPr/>
            </a:pPr>
            <a:r>
              <a:rPr lang="sl-SI" sz="2000" b="1" dirty="0"/>
              <a:t>Tehnik steklarstva</a:t>
            </a:r>
            <a:r>
              <a:rPr lang="sl-SI" sz="2000" dirty="0"/>
              <a:t>: Rogaška Slatina</a:t>
            </a:r>
          </a:p>
          <a:p>
            <a:pPr>
              <a:defRPr/>
            </a:pPr>
            <a:r>
              <a:rPr lang="sl-SI" sz="2000" b="1" dirty="0"/>
              <a:t>Gozdarski tehnik</a:t>
            </a:r>
            <a:r>
              <a:rPr lang="sl-SI" sz="2000" dirty="0"/>
              <a:t>: Postojna, MB</a:t>
            </a:r>
          </a:p>
          <a:p>
            <a:pPr>
              <a:defRPr/>
            </a:pPr>
            <a:r>
              <a:rPr lang="sl-SI" sz="2000" b="1" dirty="0"/>
              <a:t>Plovbni tehnik</a:t>
            </a:r>
            <a:r>
              <a:rPr lang="sl-SI" sz="2000" dirty="0"/>
              <a:t>: Piran</a:t>
            </a:r>
          </a:p>
          <a:p>
            <a:pPr>
              <a:defRPr/>
            </a:pPr>
            <a:r>
              <a:rPr lang="sl-SI" sz="2000" b="1" dirty="0"/>
              <a:t>Ladijski strojni tehnik</a:t>
            </a:r>
            <a:r>
              <a:rPr lang="sl-SI" sz="2000" dirty="0"/>
              <a:t>: Piran</a:t>
            </a:r>
          </a:p>
          <a:p>
            <a:pPr>
              <a:defRPr/>
            </a:pPr>
            <a:r>
              <a:rPr lang="sl-SI" sz="2000" b="1" dirty="0"/>
              <a:t>Geotehnik</a:t>
            </a:r>
            <a:r>
              <a:rPr lang="sl-SI" sz="2000" dirty="0"/>
              <a:t>: Velenje</a:t>
            </a:r>
          </a:p>
          <a:p>
            <a:pPr>
              <a:defRPr/>
            </a:pPr>
            <a:r>
              <a:rPr lang="sl-SI" sz="2000" b="1" dirty="0"/>
              <a:t>Metalurški tehnik</a:t>
            </a:r>
            <a:r>
              <a:rPr lang="sl-SI" sz="2000" dirty="0"/>
              <a:t>: Ravne na Koroškem, MB</a:t>
            </a:r>
          </a:p>
          <a:p>
            <a:pPr>
              <a:defRPr/>
            </a:pPr>
            <a:endParaRPr lang="sl-SI" sz="19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520704" y="0"/>
            <a:ext cx="111632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002060"/>
                </a:solidFill>
              </a:rPr>
              <a:t>Poklici, za katere se je možno šolati samo v drugih regijah, </a:t>
            </a:r>
          </a:p>
          <a:p>
            <a:pPr algn="ctr"/>
            <a:r>
              <a:rPr lang="pl-PL" dirty="0">
                <a:solidFill>
                  <a:srgbClr val="002060"/>
                </a:solidFill>
              </a:rPr>
              <a:t>4-letno izobraževanje: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952864" y="1180710"/>
            <a:ext cx="5108302" cy="4919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2000" dirty="0"/>
              <a:t>LJ: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Veterinarski tehnik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Geodetski tehnik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Logistični tehnik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Ustvarjalec modnih oblačil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Farmacevtski tehnik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Tehnik laboratorijske biomedicine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Zobotehnik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Tehnik oblikovanja: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	Grafični oblikovalec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	Modni oblikovalec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	Oblikovalec uporabnih predmetov</a:t>
            </a:r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6542587" y="1180710"/>
            <a:ext cx="4668519" cy="2514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2000" dirty="0"/>
              <a:t>LJ: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Fotografski tehnik</a:t>
            </a:r>
          </a:p>
          <a:p>
            <a:pPr>
              <a:buFontTx/>
              <a:buChar char="-"/>
              <a:defRPr/>
            </a:pPr>
            <a:r>
              <a:rPr lang="sl-SI" sz="2000" dirty="0" err="1"/>
              <a:t>Aranžerski</a:t>
            </a:r>
            <a:r>
              <a:rPr lang="sl-SI" sz="2000" dirty="0"/>
              <a:t> tehnik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Kemijski tehnik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Tehnik varovanja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Tehnik elektronskih komunikacij</a:t>
            </a:r>
          </a:p>
          <a:p>
            <a:pPr>
              <a:defRPr/>
            </a:pPr>
            <a:endParaRPr lang="sl-SI" sz="1900" dirty="0"/>
          </a:p>
          <a:p>
            <a:pPr>
              <a:defRPr/>
            </a:pPr>
            <a:endParaRPr lang="sl-SI" sz="1900" dirty="0"/>
          </a:p>
        </p:txBody>
      </p:sp>
    </p:spTree>
    <p:extLst>
      <p:ext uri="{BB962C8B-B14F-4D97-AF65-F5344CB8AC3E}">
        <p14:creationId xmlns:p14="http://schemas.microsoft.com/office/powerpoint/2010/main" val="3670741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628339" y="347617"/>
            <a:ext cx="111632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002060"/>
                </a:solidFill>
              </a:rPr>
              <a:t>GIMNAZIJE – SMERI, po katerih se je možno šolati samo v drugih regijah 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939802" y="1611784"/>
            <a:ext cx="10607764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1900" dirty="0"/>
              <a:t>LJ:</a:t>
            </a:r>
          </a:p>
          <a:p>
            <a:pPr>
              <a:defRPr/>
            </a:pPr>
            <a:r>
              <a:rPr lang="sl-SI" sz="2000" dirty="0"/>
              <a:t>Umetniška gimnazija </a:t>
            </a:r>
            <a:endParaRPr lang="sl-SI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sl-SI" sz="2000" dirty="0"/>
              <a:t>-    Glasbena smer (moduli: Glasbeni stavek</a:t>
            </a:r>
            <a:r>
              <a:rPr lang="sl-SI" sz="1900" dirty="0"/>
              <a:t>, </a:t>
            </a:r>
            <a:r>
              <a:rPr lang="sl-SI" sz="2000" dirty="0"/>
              <a:t>Petje – instrument, Jazz - zabavna glasba)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Plesna smer (modul: Balet, Sodobni ples) 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Likovna smer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Smer gledališče in film</a:t>
            </a:r>
            <a:endParaRPr lang="sl-SI" sz="1900" dirty="0"/>
          </a:p>
        </p:txBody>
      </p:sp>
      <p:sp>
        <p:nvSpPr>
          <p:cNvPr id="7" name="Pravokotnik 6"/>
          <p:cNvSpPr/>
          <p:nvPr/>
        </p:nvSpPr>
        <p:spPr>
          <a:xfrm>
            <a:off x="507152" y="365549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40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14352" y="1562100"/>
            <a:ext cx="11252199" cy="4876800"/>
          </a:xfrm>
        </p:spPr>
        <p:txBody>
          <a:bodyPr>
            <a:normAutofit lnSpcReduction="10000"/>
          </a:bodyPr>
          <a:lstStyle/>
          <a:p>
            <a:pPr lvl="1">
              <a:buClr>
                <a:schemeClr val="bg2"/>
              </a:buClr>
            </a:pPr>
            <a:r>
              <a:rPr lang="sl-SI" sz="2200" dirty="0"/>
              <a:t>Šolska in vajeniška oblika - </a:t>
            </a:r>
            <a:r>
              <a:rPr lang="sl-SI" sz="2200" b="1" dirty="0"/>
              <a:t>obe obliki enakovredni </a:t>
            </a:r>
          </a:p>
          <a:p>
            <a:pPr marL="0" lvl="1" indent="0">
              <a:buClr>
                <a:schemeClr val="bg2"/>
              </a:buClr>
              <a:buNone/>
            </a:pPr>
            <a:r>
              <a:rPr lang="sl-SI" sz="2200" b="1" dirty="0"/>
              <a:t>  </a:t>
            </a:r>
            <a:r>
              <a:rPr lang="sl-SI" sz="2200" dirty="0"/>
              <a:t>(enaka izobrazba, enake možnosti za nadaljevanje),</a:t>
            </a:r>
          </a:p>
          <a:p>
            <a:pPr marL="0" lvl="1" indent="0">
              <a:buClr>
                <a:schemeClr val="bg2"/>
              </a:buClr>
              <a:buNone/>
            </a:pPr>
            <a:endParaRPr lang="sl-SI" sz="2200" dirty="0"/>
          </a:p>
          <a:p>
            <a:pPr lvl="1">
              <a:buClr>
                <a:schemeClr val="bg2"/>
              </a:buClr>
            </a:pPr>
            <a:r>
              <a:rPr lang="sl-SI" sz="2200" b="1" dirty="0"/>
              <a:t>polovica programa </a:t>
            </a:r>
            <a:r>
              <a:rPr lang="sl-SI" sz="2200" dirty="0"/>
              <a:t>se</a:t>
            </a:r>
            <a:r>
              <a:rPr lang="sl-SI" sz="2200" b="1" dirty="0"/>
              <a:t> </a:t>
            </a:r>
            <a:r>
              <a:rPr lang="sl-SI" sz="2200" dirty="0"/>
              <a:t>izvede kot praktično usposabljanje </a:t>
            </a:r>
            <a:r>
              <a:rPr lang="sl-SI" sz="2200" b="1" dirty="0"/>
              <a:t>pri delodajalcu </a:t>
            </a:r>
            <a:r>
              <a:rPr lang="sl-SI" sz="2200" dirty="0"/>
              <a:t>(okvirno 56 tednov v treh letih; </a:t>
            </a:r>
            <a:r>
              <a:rPr lang="sl-SI" sz="1800" dirty="0">
                <a:solidFill>
                  <a:schemeClr val="bg1">
                    <a:lumMod val="50000"/>
                  </a:schemeClr>
                </a:solidFill>
              </a:rPr>
              <a:t>v šolski obliki 24 tednov</a:t>
            </a:r>
            <a:r>
              <a:rPr lang="sl-SI" sz="2200" dirty="0"/>
              <a:t>),</a:t>
            </a:r>
          </a:p>
          <a:p>
            <a:pPr lvl="1">
              <a:buClr>
                <a:schemeClr val="bg2"/>
              </a:buClr>
            </a:pPr>
            <a:endParaRPr lang="sl-SI" sz="2200" dirty="0"/>
          </a:p>
          <a:p>
            <a:pPr lvl="1">
              <a:buClr>
                <a:schemeClr val="bg2"/>
              </a:buClr>
            </a:pPr>
            <a:r>
              <a:rPr lang="sl-SI" sz="2200" dirty="0"/>
              <a:t>prednost vajeniške oblike</a:t>
            </a:r>
            <a:r>
              <a:rPr lang="sl-SI" sz="2200" b="1" dirty="0"/>
              <a:t>: zgodnejši stik z delodajalcem</a:t>
            </a:r>
            <a:r>
              <a:rPr lang="sl-SI" sz="2200" dirty="0"/>
              <a:t>, več praktičnih izkušenj, večja možnost za zaposlitev,</a:t>
            </a:r>
          </a:p>
          <a:p>
            <a:pPr lvl="1">
              <a:buClr>
                <a:schemeClr val="bg2"/>
              </a:buClr>
            </a:pPr>
            <a:endParaRPr lang="sl-SI" sz="2200" dirty="0"/>
          </a:p>
          <a:p>
            <a:pPr lvl="1">
              <a:buClr>
                <a:schemeClr val="bg2"/>
              </a:buClr>
            </a:pPr>
            <a:r>
              <a:rPr lang="sl-SI" sz="2200" dirty="0"/>
              <a:t>vajeniška nagrada (250 EUR v 1. letu, 300 EUR v 2. letu in 400 evrov v 3. letu mesečno),</a:t>
            </a:r>
          </a:p>
          <a:p>
            <a:pPr lvl="1">
              <a:buClr>
                <a:schemeClr val="bg2"/>
              </a:buClr>
            </a:pPr>
            <a:endParaRPr lang="sl-SI" sz="2200" dirty="0"/>
          </a:p>
          <a:p>
            <a:pPr lvl="1">
              <a:buClr>
                <a:schemeClr val="bg2"/>
              </a:buClr>
            </a:pPr>
            <a:r>
              <a:rPr lang="sl-SI" sz="2200" dirty="0"/>
              <a:t>v primeru omejitve vpisa na program: kandidati z vajeniško pogodbo imajo prednost, saj so </a:t>
            </a:r>
            <a:r>
              <a:rPr lang="sl-SI" sz="2200" b="1" dirty="0"/>
              <a:t>izvzeti iz izbirnega postopka, </a:t>
            </a:r>
            <a:r>
              <a:rPr lang="sl-SI" sz="2200" dirty="0"/>
              <a:t>če dostavijo vajeniško pogodbo </a:t>
            </a:r>
            <a:r>
              <a:rPr lang="sl-SI" sz="2200" b="1" dirty="0"/>
              <a:t>do začetka izbirnega postopka (16. </a:t>
            </a:r>
            <a:r>
              <a:rPr lang="en-US" sz="2200" b="1" dirty="0" err="1"/>
              <a:t>junij</a:t>
            </a:r>
            <a:r>
              <a:rPr lang="sl-SI" sz="2200" b="1" dirty="0"/>
              <a:t>) - </a:t>
            </a:r>
            <a:r>
              <a:rPr lang="sl-SI" sz="2200" dirty="0"/>
              <a:t>so avtomatsko sprejeti.</a:t>
            </a:r>
            <a:endParaRPr lang="sl-SI" dirty="0"/>
          </a:p>
          <a:p>
            <a:pPr lvl="1">
              <a:buClr>
                <a:srgbClr val="002060"/>
              </a:buClr>
            </a:pPr>
            <a:endParaRPr lang="sl-SI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514352" y="532130"/>
            <a:ext cx="11163295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sl-SI" sz="2800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VAJENIŠKA OBLIKA IZOBRAŽEVANJA (3-letni programi)</a:t>
            </a:r>
          </a:p>
        </p:txBody>
      </p:sp>
    </p:spTree>
    <p:extLst>
      <p:ext uri="{BB962C8B-B14F-4D97-AF65-F5344CB8AC3E}">
        <p14:creationId xmlns:p14="http://schemas.microsoft.com/office/powerpoint/2010/main" val="3838931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8500" y="1143000"/>
            <a:ext cx="11074400" cy="4381500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sl-SI" sz="2200" b="1" dirty="0"/>
              <a:t>Kandidati izpolnijo enako prijavnico, </a:t>
            </a:r>
            <a:r>
              <a:rPr lang="sl-SI" sz="2200" dirty="0"/>
              <a:t>dodajo</a:t>
            </a:r>
            <a:r>
              <a:rPr lang="sl-SI" sz="2200" b="1" dirty="0"/>
              <a:t> pripis pri navedbi programa: </a:t>
            </a:r>
          </a:p>
          <a:p>
            <a:pPr marL="0" lvl="1" indent="0">
              <a:buNone/>
              <a:defRPr/>
            </a:pPr>
            <a:r>
              <a:rPr lang="sl-SI" sz="2200" dirty="0"/>
              <a:t>   npr. KAMNOSEK – VAJENIŠKA OBLIKA,</a:t>
            </a:r>
          </a:p>
          <a:p>
            <a:pPr marL="800100" lvl="1" indent="-342900">
              <a:defRPr/>
            </a:pPr>
            <a:endParaRPr lang="sl-SI" sz="2200" i="1" dirty="0"/>
          </a:p>
          <a:p>
            <a:pPr lvl="1">
              <a:defRPr/>
            </a:pPr>
            <a:r>
              <a:rPr lang="sl-SI" sz="2200" dirty="0"/>
              <a:t>prijavni in vpisni postopek </a:t>
            </a:r>
            <a:r>
              <a:rPr lang="sl-SI" sz="2200" b="1" dirty="0"/>
              <a:t>povsem enaka </a:t>
            </a:r>
          </a:p>
          <a:p>
            <a:pPr marL="0" lvl="1" indent="0">
              <a:buNone/>
              <a:defRPr/>
            </a:pPr>
            <a:r>
              <a:rPr lang="sl-SI" sz="2200" b="1" dirty="0"/>
              <a:t>  </a:t>
            </a:r>
            <a:r>
              <a:rPr lang="sl-SI" sz="2200" dirty="0"/>
              <a:t>(roki, določeni z rokovnikom, veljajo za vse kandidate),</a:t>
            </a:r>
          </a:p>
          <a:p>
            <a:pPr marL="800100" lvl="1" indent="-342900">
              <a:defRPr/>
            </a:pPr>
            <a:endParaRPr lang="sl-SI" sz="2200" i="1" dirty="0"/>
          </a:p>
          <a:p>
            <a:pPr lvl="1">
              <a:defRPr/>
            </a:pPr>
            <a:r>
              <a:rPr lang="sl-SI" sz="2200" b="1" dirty="0"/>
              <a:t>seznam vajeniških mest pri delodajalcih </a:t>
            </a:r>
            <a:r>
              <a:rPr lang="sl-SI" sz="2200" dirty="0"/>
              <a:t>- na spletni strani ministrstva oz. Gospodarske zbornice Slovenije in Obrtno-podjetniške zbornice Slovenije</a:t>
            </a:r>
            <a:endParaRPr lang="sl-SI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9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1123406" y="1556793"/>
            <a:ext cx="10237092" cy="3562054"/>
          </a:xfrm>
        </p:spPr>
        <p:txBody>
          <a:bodyPr>
            <a:normAutofit lnSpcReduction="10000"/>
          </a:bodyPr>
          <a:lstStyle/>
          <a:p>
            <a:r>
              <a:rPr lang="sl-SI" sz="2000" dirty="0"/>
              <a:t>ELEKTRIKAR: Šolski center Kranj, Srednja tehniška šola</a:t>
            </a:r>
          </a:p>
          <a:p>
            <a:r>
              <a:rPr lang="sl-SI" sz="2000" dirty="0"/>
              <a:t>MEHATRONIK OPERATER: Šolski center Kranj, Srednja tehniška šola </a:t>
            </a:r>
            <a:r>
              <a:rPr lang="sl-SI" sz="2000" dirty="0">
                <a:solidFill>
                  <a:srgbClr val="FF0000"/>
                </a:solidFill>
              </a:rPr>
              <a:t>- novo</a:t>
            </a:r>
          </a:p>
          <a:p>
            <a:r>
              <a:rPr lang="sl-SI" sz="2000" dirty="0"/>
              <a:t>ZIDAR: </a:t>
            </a:r>
            <a:r>
              <a:rPr lang="sv-SE" sz="2000" dirty="0"/>
              <a:t>Srednja ekonomska, storitvena in gradbena šola</a:t>
            </a:r>
          </a:p>
          <a:p>
            <a:r>
              <a:rPr lang="sl-SI" sz="2000" dirty="0"/>
              <a:t>SLIKOPLESKAR – ČRKOSLIKAR: </a:t>
            </a:r>
            <a:r>
              <a:rPr lang="sv-SE" sz="2000" dirty="0"/>
              <a:t>Srednja ekonomska, storitvena in gradbena šola</a:t>
            </a:r>
          </a:p>
          <a:p>
            <a:r>
              <a:rPr lang="sl-SI" sz="2000" dirty="0"/>
              <a:t>OBLIKOVALEC KOVIN – ORODJAR: </a:t>
            </a:r>
            <a:r>
              <a:rPr lang="pl-PL" sz="2000" dirty="0"/>
              <a:t>Šolski center Škofja Loka, Srednja šola za strojništvo</a:t>
            </a:r>
          </a:p>
          <a:p>
            <a:r>
              <a:rPr lang="sl-SI" sz="2000" dirty="0"/>
              <a:t>STROJNI MEHANIK: </a:t>
            </a:r>
            <a:r>
              <a:rPr lang="pl-PL" sz="2000" dirty="0"/>
              <a:t>Šolski center Škofja Loka, Srednja šola za strojništvo</a:t>
            </a:r>
          </a:p>
          <a:p>
            <a:r>
              <a:rPr lang="sl-SI" sz="2000" dirty="0"/>
              <a:t>AVTOSERVISER: </a:t>
            </a:r>
            <a:r>
              <a:rPr lang="pl-PL" sz="2000" dirty="0"/>
              <a:t>Šolski center Škofja Loka, Srednja šola za strojništvo</a:t>
            </a:r>
            <a:endParaRPr lang="sl-SI" sz="2000" dirty="0">
              <a:solidFill>
                <a:srgbClr val="FF0000"/>
              </a:solidFill>
            </a:endParaRPr>
          </a:p>
          <a:p>
            <a:r>
              <a:rPr lang="sl-SI" sz="2000" b="1" dirty="0">
                <a:solidFill>
                  <a:schemeClr val="tx1"/>
                </a:solidFill>
              </a:rPr>
              <a:t>AVTOKAROSERIST: </a:t>
            </a:r>
            <a:r>
              <a:rPr lang="pl-PL" sz="2000" dirty="0"/>
              <a:t>Šolski center Škofja Loka, Srednja šola za strojništvo</a:t>
            </a:r>
          </a:p>
          <a:p>
            <a:r>
              <a:rPr lang="sl-SI" sz="2000" dirty="0"/>
              <a:t>MIZAR: Šolski center Škofja Loka, Srednja šola za lesarstvo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97203" y="228600"/>
            <a:ext cx="111632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002060"/>
                </a:solidFill>
              </a:rPr>
              <a:t>vajeništvo v gorenjski regiji </a:t>
            </a:r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34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62149" y="1662583"/>
            <a:ext cx="10829107" cy="4908033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/>
              <a:t>LJ: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/>
              <a:t>PAPIRNIČAR: Strokovni izobraževalni center, Srednja poklicna in strokovna šola Bežigrad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/>
              <a:t>KAMNOSEK: Srednja gradbena, geodetska in okoljevarstvena šola Ljubljana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/>
              <a:t>KLEPAR – KROVEC: Strokovni izobraževalni center Ljubljana - Srednja poklicna in strokovna šola Bežigrad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endParaRPr lang="sl-SI" sz="1900" b="1" dirty="0"/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en-US" sz="1900" b="1" dirty="0"/>
              <a:t>GASTRONOMSKE IN HOTELIRSKE STORITVE</a:t>
            </a:r>
            <a:r>
              <a:rPr lang="sl-SI" sz="1900" b="1" dirty="0"/>
              <a:t>: Srednja šola Izola in Srednja šola za gostinstvo in turizem Radenci,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en-US" sz="1900" b="1" dirty="0"/>
              <a:t>STEKLAR</a:t>
            </a:r>
            <a:r>
              <a:rPr lang="sl-SI" sz="1900" b="1" dirty="0"/>
              <a:t>: ŠC Rogaška Slatina,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97203" y="228600"/>
            <a:ext cx="111632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002060"/>
                </a:solidFill>
              </a:rPr>
              <a:t>vajeništvo v drugih regijah </a:t>
            </a:r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5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739093" y="1727243"/>
            <a:ext cx="8795268" cy="463391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2200" dirty="0">
                <a:solidFill>
                  <a:srgbClr val="7030A0"/>
                </a:solidFill>
                <a:cs typeface="Arial" charset="0"/>
              </a:rPr>
              <a:t>Zdravniško potrdilo:</a:t>
            </a:r>
          </a:p>
          <a:p>
            <a:pPr marL="342900" lvl="1" indent="-342900">
              <a:lnSpc>
                <a:spcPts val="2400"/>
              </a:lnSpc>
              <a:spcBef>
                <a:spcPts val="800"/>
              </a:spcBef>
              <a:buClr>
                <a:schemeClr val="bg2"/>
              </a:buClr>
              <a:defRPr/>
            </a:pPr>
            <a:r>
              <a:rPr lang="sl-SI" sz="2200" dirty="0">
                <a:cs typeface="Arial" charset="0"/>
              </a:rPr>
              <a:t>Gimnazija (športni oddelek), ekonomska gimnazija (športni oddelek),</a:t>
            </a:r>
          </a:p>
          <a:p>
            <a:pPr marL="342900" lvl="1" indent="-342900">
              <a:lnSpc>
                <a:spcPts val="2400"/>
              </a:lnSpc>
              <a:spcBef>
                <a:spcPts val="800"/>
              </a:spcBef>
              <a:buClr>
                <a:schemeClr val="bg2"/>
              </a:buClr>
              <a:defRPr/>
            </a:pPr>
            <a:r>
              <a:rPr lang="sl-SI" sz="2200" dirty="0">
                <a:cs typeface="Arial" charset="0"/>
              </a:rPr>
              <a:t>Umetniška gimnazija (glasbena in plesna smer),</a:t>
            </a:r>
          </a:p>
          <a:p>
            <a:pPr marL="342900" lvl="1" indent="-342900">
              <a:lnSpc>
                <a:spcPts val="2400"/>
              </a:lnSpc>
              <a:spcBef>
                <a:spcPts val="800"/>
              </a:spcBef>
              <a:buClr>
                <a:schemeClr val="bg2"/>
              </a:buClr>
              <a:defRPr/>
            </a:pPr>
            <a:r>
              <a:rPr lang="sl-SI" sz="2200" dirty="0">
                <a:cs typeface="Arial" charset="0"/>
              </a:rPr>
              <a:t>Rudarstvo (</a:t>
            </a:r>
            <a:r>
              <a:rPr lang="sl-SI" sz="2200" dirty="0" err="1">
                <a:cs typeface="Arial" charset="0"/>
              </a:rPr>
              <a:t>geostrojnik</a:t>
            </a:r>
            <a:r>
              <a:rPr lang="sl-SI" sz="2200" dirty="0">
                <a:cs typeface="Arial" charset="0"/>
              </a:rPr>
              <a:t> rudar, geotehnik).</a:t>
            </a:r>
          </a:p>
          <a:p>
            <a:pPr lvl="1" eaLnBrk="1" hangingPunct="1">
              <a:lnSpc>
                <a:spcPts val="2400"/>
              </a:lnSpc>
              <a:spcBef>
                <a:spcPts val="0"/>
              </a:spcBef>
              <a:defRPr/>
            </a:pPr>
            <a:endParaRPr lang="sl-SI" sz="22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sl-SI" sz="2200" dirty="0">
              <a:solidFill>
                <a:srgbClr val="7030A0"/>
              </a:solidFill>
              <a:effectLst/>
            </a:endParaRPr>
          </a:p>
          <a:p>
            <a:pPr eaLnBrk="1" hangingPunct="1">
              <a:buFontTx/>
              <a:buNone/>
              <a:defRPr/>
            </a:pPr>
            <a:r>
              <a:rPr lang="sl-SI" sz="2200" dirty="0"/>
              <a:t>                                  </a:t>
            </a:r>
          </a:p>
          <a:p>
            <a:pPr algn="ctr" eaLnBrk="1" hangingPunct="1">
              <a:buFontTx/>
              <a:buNone/>
              <a:defRPr/>
            </a:pPr>
            <a:endParaRPr lang="en-US" sz="2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306" y="593988"/>
            <a:ext cx="1575377" cy="2266509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0" y="293259"/>
            <a:ext cx="107949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POSEBNI POGOJI ZA VPIS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39093" y="3860801"/>
            <a:ext cx="7515743" cy="213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2200" dirty="0">
                <a:solidFill>
                  <a:srgbClr val="7030A0"/>
                </a:solidFill>
                <a:cs typeface="Arial" charset="0"/>
              </a:rPr>
              <a:t>Preizkus nadarjenosti oz. posebnih spretnosti:</a:t>
            </a:r>
          </a:p>
          <a:p>
            <a:pPr>
              <a:lnSpc>
                <a:spcPts val="24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sl-SI" sz="2200" b="0" dirty="0">
                <a:cs typeface="Arial" charset="0"/>
              </a:rPr>
              <a:t>Zobotehnik, </a:t>
            </a:r>
          </a:p>
          <a:p>
            <a:pPr>
              <a:lnSpc>
                <a:spcPts val="24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sl-SI" sz="2200" b="0" dirty="0">
                <a:cs typeface="Arial" charset="0"/>
              </a:rPr>
              <a:t>Tehnik oblikovanja, </a:t>
            </a:r>
          </a:p>
          <a:p>
            <a:pPr>
              <a:lnSpc>
                <a:spcPts val="24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sl-SI" sz="2200" b="0" dirty="0">
                <a:cs typeface="Arial" charset="0"/>
              </a:rPr>
              <a:t>Fotografski tehnik, </a:t>
            </a:r>
          </a:p>
          <a:p>
            <a:pPr>
              <a:lnSpc>
                <a:spcPts val="24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sl-SI" sz="2200" b="0" dirty="0">
                <a:cs typeface="Arial" charset="0"/>
              </a:rPr>
              <a:t>Umetniška gimnazija: likovna, glasbena, plesna smer.</a:t>
            </a:r>
            <a:endParaRPr lang="en-US" sz="22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8850343" y="5259618"/>
            <a:ext cx="3100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PRIJAVA </a:t>
            </a:r>
            <a:r>
              <a:rPr lang="sl-SI" sz="2400" b="1" dirty="0">
                <a:solidFill>
                  <a:srgbClr val="002060"/>
                </a:solidFill>
              </a:rPr>
              <a:t>DO 2. </a:t>
            </a:r>
            <a:r>
              <a:rPr lang="en-US" sz="2400" b="1" dirty="0">
                <a:solidFill>
                  <a:srgbClr val="002060"/>
                </a:solidFill>
              </a:rPr>
              <a:t>3, </a:t>
            </a:r>
            <a:endParaRPr lang="sl-SI" sz="2400" b="1" dirty="0">
              <a:solidFill>
                <a:srgbClr val="002060"/>
              </a:solidFill>
            </a:endParaRPr>
          </a:p>
          <a:p>
            <a:r>
              <a:rPr lang="sl-SI" sz="2400" b="1" dirty="0">
                <a:solidFill>
                  <a:srgbClr val="002060"/>
                </a:solidFill>
              </a:rPr>
              <a:t>NA ŠOLO, NA KATERO SE ŽELITE VPISATI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8690332" y="3043926"/>
            <a:ext cx="228356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Vsi obrazci so na spletni strani ministrstva</a:t>
            </a:r>
            <a:r>
              <a:rPr lang="en-US" dirty="0"/>
              <a:t>:</a:t>
            </a:r>
          </a:p>
          <a:p>
            <a:r>
              <a:rPr lang="sl-SI" sz="1400" dirty="0">
                <a:solidFill>
                  <a:srgbClr val="002060"/>
                </a:solidFill>
              </a:rPr>
              <a:t>Povezane storitve </a:t>
            </a:r>
            <a:r>
              <a:rPr lang="sl-SI" sz="1400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sl-SI" sz="1400" dirty="0">
                <a:solidFill>
                  <a:srgbClr val="002060"/>
                </a:solidFill>
              </a:rPr>
              <a:t>Prijava za opravljanje preizkusov nadarjenosti, znanja in spretnosti in izpolnjevanje posebnih pogojev za vpis</a:t>
            </a:r>
          </a:p>
        </p:txBody>
      </p:sp>
      <p:sp>
        <p:nvSpPr>
          <p:cNvPr id="8" name="Desni zaviti oklepaj 7"/>
          <p:cNvSpPr/>
          <p:nvPr/>
        </p:nvSpPr>
        <p:spPr>
          <a:xfrm>
            <a:off x="8217387" y="3860801"/>
            <a:ext cx="175874" cy="21335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579007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98495" y="1417319"/>
            <a:ext cx="11129554" cy="5891349"/>
          </a:xfrm>
        </p:spPr>
        <p:txBody>
          <a:bodyPr>
            <a:normAutofit/>
          </a:bodyPr>
          <a:lstStyle/>
          <a:p>
            <a:pPr indent="-457200">
              <a:lnSpc>
                <a:spcPts val="2400"/>
              </a:lnSpc>
              <a:defRPr/>
            </a:pPr>
            <a:r>
              <a:rPr lang="sl-SI" sz="2200" dirty="0">
                <a:solidFill>
                  <a:srgbClr val="7030A0"/>
                </a:solidFill>
                <a:cs typeface="Arial" charset="0"/>
              </a:rPr>
              <a:t>Športni dosežki </a:t>
            </a:r>
            <a:r>
              <a:rPr lang="sl-SI" sz="2000" b="0" dirty="0">
                <a:solidFill>
                  <a:srgbClr val="7030A0"/>
                </a:solidFill>
                <a:cs typeface="Arial" charset="0"/>
              </a:rPr>
              <a:t>(kandidati morajo biti registrirani športniki/športnice, vpisani v uradno Evidenco registriranih in kategoriziranih športnikov):</a:t>
            </a:r>
          </a:p>
          <a:p>
            <a:pPr>
              <a:lnSpc>
                <a:spcPts val="2400"/>
              </a:lnSpc>
              <a:buFont typeface="Wingdings" panose="05000000000000000000" pitchFamily="2" charset="2"/>
              <a:buChar char="§"/>
              <a:defRPr/>
            </a:pPr>
            <a:r>
              <a:rPr lang="pl-PL" sz="2200" dirty="0">
                <a:solidFill>
                  <a:srgbClr val="000000"/>
                </a:solidFill>
                <a:cs typeface="Arial" pitchFamily="34" charset="0"/>
              </a:rPr>
              <a:t>Gimnazija (športni oddelek), ekonomska gimnazija (športni oddelek)</a:t>
            </a:r>
            <a:endParaRPr lang="sl-SI" sz="2200" dirty="0">
              <a:cs typeface="Arial" charset="0"/>
            </a:endParaRP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en-US" sz="2200" dirty="0">
              <a:cs typeface="Arial" charset="0"/>
            </a:endParaRP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en-US" sz="2200" dirty="0">
              <a:cs typeface="Arial" charset="0"/>
            </a:endParaRP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en-US" sz="2200" dirty="0">
              <a:cs typeface="Arial" charset="0"/>
            </a:endParaRP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sl-SI" sz="2200" dirty="0">
              <a:cs typeface="Arial" charset="0"/>
            </a:endParaRP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en-US" sz="2200" dirty="0">
              <a:cs typeface="Arial" charset="0"/>
            </a:endParaRPr>
          </a:p>
          <a:p>
            <a:pPr indent="-457200">
              <a:lnSpc>
                <a:spcPts val="2400"/>
              </a:lnSpc>
              <a:defRPr/>
            </a:pPr>
            <a:r>
              <a:rPr lang="sl-SI" sz="2200" dirty="0">
                <a:cs typeface="Arial" charset="0"/>
              </a:rPr>
              <a:t>Kandidate se na podlagi športne uspešnosti razvrsti v statuse A, B, C; </a:t>
            </a:r>
          </a:p>
          <a:p>
            <a:pPr indent="-457200">
              <a:lnSpc>
                <a:spcPts val="2400"/>
              </a:lnSpc>
              <a:defRPr/>
            </a:pPr>
            <a:r>
              <a:rPr lang="sl-SI" sz="2200" dirty="0">
                <a:cs typeface="Arial" charset="0"/>
              </a:rPr>
              <a:t>v primeru omejitve vpisa, v izbirnem postopku: </a:t>
            </a:r>
          </a:p>
          <a:p>
            <a:pPr indent="-457200">
              <a:lnSpc>
                <a:spcPts val="2400"/>
              </a:lnSpc>
              <a:defRPr/>
            </a:pPr>
            <a:r>
              <a:rPr lang="sl-SI" sz="2200" dirty="0">
                <a:cs typeface="Arial" charset="0"/>
              </a:rPr>
              <a:t>status A: + 10 točk, </a:t>
            </a:r>
          </a:p>
          <a:p>
            <a:pPr indent="-457200">
              <a:lnSpc>
                <a:spcPts val="2400"/>
              </a:lnSpc>
              <a:defRPr/>
            </a:pPr>
            <a:r>
              <a:rPr lang="sl-SI" sz="2200" dirty="0">
                <a:cs typeface="Arial" charset="0"/>
              </a:rPr>
              <a:t>status B: + 5 točk.</a:t>
            </a: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sl-SI" sz="2200" b="1" dirty="0">
              <a:effectLst/>
              <a:cs typeface="Arial" charset="0"/>
            </a:endParaRPr>
          </a:p>
        </p:txBody>
      </p:sp>
      <p:sp>
        <p:nvSpPr>
          <p:cNvPr id="10" name="PoljeZBesedilom 7"/>
          <p:cNvSpPr txBox="1"/>
          <p:nvPr/>
        </p:nvSpPr>
        <p:spPr>
          <a:xfrm>
            <a:off x="1904424" y="2966631"/>
            <a:ext cx="8517696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4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sl-SI" sz="2200" b="1" dirty="0">
                <a:solidFill>
                  <a:srgbClr val="7030A0"/>
                </a:solidFill>
                <a:cs typeface="Arial" pitchFamily="34" charset="0"/>
              </a:rPr>
              <a:t>potrdilo nacionalne panožne športne zveze</a:t>
            </a:r>
          </a:p>
          <a:p>
            <a:pPr marL="342900" indent="-342900">
              <a:lnSpc>
                <a:spcPts val="24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sl-SI" sz="2200" b="1" dirty="0">
                <a:solidFill>
                  <a:srgbClr val="7030A0"/>
                </a:solidFill>
                <a:cs typeface="Arial" pitchFamily="34" charset="0"/>
              </a:rPr>
              <a:t>izjavo trenerja </a:t>
            </a:r>
            <a:r>
              <a:rPr lang="sl-SI" sz="2200" dirty="0">
                <a:solidFill>
                  <a:srgbClr val="7030A0"/>
                </a:solidFill>
                <a:cs typeface="Arial" pitchFamily="34" charset="0"/>
              </a:rPr>
              <a:t>o sodelovanju s športnim koordinatorjem </a:t>
            </a:r>
          </a:p>
          <a:p>
            <a:pPr marL="342000" indent="-457200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/>
            </a:pPr>
            <a:r>
              <a:rPr lang="sl-SI" sz="2200" dirty="0">
                <a:solidFill>
                  <a:srgbClr val="7030A0"/>
                </a:solidFill>
                <a:cs typeface="Arial" pitchFamily="34" charset="0"/>
              </a:rPr>
              <a:t>     (upoštevajo se športni rezultati kandidata </a:t>
            </a:r>
            <a:r>
              <a:rPr lang="sl-SI" sz="2200" b="1" u="sng" dirty="0">
                <a:solidFill>
                  <a:srgbClr val="7030A0"/>
                </a:solidFill>
                <a:cs typeface="Arial" pitchFamily="34" charset="0"/>
              </a:rPr>
              <a:t>v zadnjih dveh letih</a:t>
            </a:r>
            <a:r>
              <a:rPr lang="sl-SI" sz="2200" dirty="0">
                <a:solidFill>
                  <a:srgbClr val="7030A0"/>
                </a:solidFill>
                <a:cs typeface="Arial" pitchFamily="34" charset="0"/>
              </a:rPr>
              <a:t>)</a:t>
            </a:r>
            <a:endParaRPr lang="sl-SI" sz="2200" dirty="0">
              <a:solidFill>
                <a:srgbClr val="7030A0"/>
              </a:solidFill>
            </a:endParaRPr>
          </a:p>
        </p:txBody>
      </p:sp>
      <p:sp>
        <p:nvSpPr>
          <p:cNvPr id="2" name="Desni zaviti oklepaj 1"/>
          <p:cNvSpPr/>
          <p:nvPr/>
        </p:nvSpPr>
        <p:spPr>
          <a:xfrm>
            <a:off x="9530335" y="3148226"/>
            <a:ext cx="193779" cy="5486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-397719" y="538922"/>
            <a:ext cx="11163295" cy="758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POSEBNI POGOJI ZA VPIS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9896311" y="2453050"/>
            <a:ext cx="2079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Obrazca na spletni strani ministrstva</a:t>
            </a:r>
            <a:r>
              <a:rPr lang="en-US" dirty="0"/>
              <a:t>:</a:t>
            </a:r>
          </a:p>
          <a:p>
            <a:r>
              <a:rPr lang="sl-SI" sz="1400" dirty="0">
                <a:solidFill>
                  <a:srgbClr val="002060"/>
                </a:solidFill>
              </a:rPr>
              <a:t>Povezane storitve </a:t>
            </a:r>
            <a:r>
              <a:rPr lang="sl-SI" sz="1400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sl-SI" sz="1400" dirty="0">
                <a:solidFill>
                  <a:srgbClr val="002060"/>
                </a:solidFill>
              </a:rPr>
              <a:t>Prijava za opravljanje preizkusov nadarjenosti, znanja in spretnosti in izpolnjevanje posebnih pogojev za vpis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303545" y="2976889"/>
            <a:ext cx="1895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2060"/>
                </a:solidFill>
              </a:rPr>
              <a:t>DO 2. 3. POTREBNO </a:t>
            </a:r>
          </a:p>
          <a:p>
            <a:r>
              <a:rPr lang="sl-SI" sz="2400" b="1" dirty="0">
                <a:solidFill>
                  <a:srgbClr val="002060"/>
                </a:solidFill>
              </a:rPr>
              <a:t>ODDATI: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9724114" y="4989760"/>
            <a:ext cx="2082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400" b="1" dirty="0">
                <a:solidFill>
                  <a:srgbClr val="7030A0"/>
                </a:solidFill>
                <a:latin typeface="Arial" charset="0"/>
                <a:cs typeface="Arial" charset="0"/>
              </a:rPr>
              <a:t>+ </a:t>
            </a:r>
            <a:r>
              <a:rPr lang="sl-SI" sz="2400" b="1" u="sng" dirty="0">
                <a:solidFill>
                  <a:srgbClr val="7030A0"/>
                </a:solidFill>
                <a:latin typeface="Arial" charset="0"/>
                <a:cs typeface="Arial" charset="0"/>
              </a:rPr>
              <a:t>razgovor</a:t>
            </a:r>
            <a:r>
              <a:rPr lang="sl-SI" sz="2400" b="1" dirty="0">
                <a:solidFill>
                  <a:srgbClr val="7030A0"/>
                </a:solidFill>
                <a:latin typeface="Arial" charset="0"/>
                <a:cs typeface="Arial" charset="0"/>
              </a:rPr>
              <a:t> z učenci na gimnaziji</a:t>
            </a:r>
          </a:p>
        </p:txBody>
      </p:sp>
    </p:spTree>
    <p:extLst>
      <p:ext uri="{BB962C8B-B14F-4D97-AF65-F5344CB8AC3E}">
        <p14:creationId xmlns:p14="http://schemas.microsoft.com/office/powerpoint/2010/main" val="345963719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5752" y="2053453"/>
            <a:ext cx="11595100" cy="4216720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2400" dirty="0">
                <a:solidFill>
                  <a:srgbClr val="FF0000"/>
                </a:solidFill>
              </a:rPr>
              <a:t>do 2. marca: </a:t>
            </a:r>
            <a:r>
              <a:rPr lang="sl-SI" altLang="sl-SI" sz="2400" dirty="0"/>
              <a:t>prijava na opravljanje preizkusa posebne nadarjenosti / izpolnjevanje športnih pogojev (prek pošte na srednjo šolo),</a:t>
            </a:r>
          </a:p>
          <a:p>
            <a:pPr eaLnBrk="1" hangingPunct="1"/>
            <a:r>
              <a:rPr lang="sl-SI" altLang="sl-SI" sz="2400" dirty="0">
                <a:solidFill>
                  <a:srgbClr val="FF0000"/>
                </a:solidFill>
              </a:rPr>
              <a:t>med 11. in 21. marcem: </a:t>
            </a:r>
            <a:r>
              <a:rPr lang="sl-SI" altLang="sl-SI" sz="2400" dirty="0"/>
              <a:t>preizkusi posebne nadarjenosti ter ugotavljanje izpolnjevanja pogojev za športne oddelke,</a:t>
            </a:r>
          </a:p>
          <a:p>
            <a:pPr eaLnBrk="1" hangingPunct="1"/>
            <a:r>
              <a:rPr lang="sl-SI" altLang="sl-SI" sz="2400" dirty="0">
                <a:solidFill>
                  <a:srgbClr val="FF0000"/>
                </a:solidFill>
              </a:rPr>
              <a:t>do 28. marca: </a:t>
            </a:r>
            <a:r>
              <a:rPr lang="sl-SI" altLang="sl-SI" sz="2400" dirty="0"/>
              <a:t>srednje šole izdajo potrdila o opravljenih preizkusih.</a:t>
            </a:r>
            <a:endParaRPr lang="sl-SI" altLang="sl-SI" sz="10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ts val="635"/>
              </a:spcBef>
              <a:buClr>
                <a:srgbClr val="F49100"/>
              </a:buClr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000" b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ts val="635"/>
              </a:spcBef>
              <a:buClr>
                <a:srgbClr val="F49100"/>
              </a:buClr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000" b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0" lvl="0" indent="0" algn="r" eaLnBrk="1" hangingPunct="1">
              <a:spcBef>
                <a:spcPts val="635"/>
              </a:spcBef>
              <a:buClr>
                <a:srgbClr val="F49100"/>
              </a:buClr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200" b="0" dirty="0">
                <a:solidFill>
                  <a:srgbClr val="7030A0"/>
                </a:solidFill>
                <a:cs typeface="Arial" panose="020B0604020202020204" pitchFamily="34" charset="0"/>
              </a:rPr>
              <a:t>Prijavo za opravljanje preizkusa oz. dokazila o športnih dosežkih </a:t>
            </a:r>
            <a:r>
              <a:rPr lang="sl-SI" altLang="sl-SI" sz="2200" dirty="0">
                <a:solidFill>
                  <a:srgbClr val="7030A0"/>
                </a:solidFill>
                <a:cs typeface="Arial" panose="020B0604020202020204" pitchFamily="34" charset="0"/>
              </a:rPr>
              <a:t>oddajo tudi učenci</a:t>
            </a:r>
            <a:r>
              <a:rPr lang="sl-SI" altLang="sl-SI" sz="2200" b="0" dirty="0">
                <a:solidFill>
                  <a:srgbClr val="7030A0"/>
                </a:solidFill>
                <a:cs typeface="Arial" panose="020B0604020202020204" pitchFamily="34" charset="0"/>
              </a:rPr>
              <a:t>, ki bodo prijavo o vpisu oddali na šolo, kjer ni potrebno opravljati preizkusa, a obstaja </a:t>
            </a:r>
            <a:r>
              <a:rPr lang="sl-SI" altLang="sl-SI" sz="2200" dirty="0">
                <a:solidFill>
                  <a:srgbClr val="7030A0"/>
                </a:solidFill>
                <a:cs typeface="Arial" panose="020B0604020202020204" pitchFamily="34" charset="0"/>
              </a:rPr>
              <a:t>možnost, da jo bodo v prenosnem roku (do 25. 4. 2020) prenesli na program, kjer se zahteva preizkus </a:t>
            </a:r>
            <a:r>
              <a:rPr lang="sl-SI" altLang="sl-SI" sz="2200" b="0" dirty="0">
                <a:solidFill>
                  <a:srgbClr val="7030A0"/>
                </a:solidFill>
                <a:cs typeface="Arial" panose="020B0604020202020204" pitchFamily="34" charset="0"/>
              </a:rPr>
              <a:t>ali pa  bodo </a:t>
            </a:r>
            <a:r>
              <a:rPr lang="sl-SI" altLang="sl-SI" sz="2200" dirty="0">
                <a:solidFill>
                  <a:srgbClr val="7030A0"/>
                </a:solidFill>
                <a:cs typeface="Arial" panose="020B0604020202020204" pitchFamily="34" charset="0"/>
              </a:rPr>
              <a:t>le-tega navedli v morebitnem 2. krogu </a:t>
            </a:r>
            <a:r>
              <a:rPr lang="sl-SI" altLang="sl-SI" sz="2200" b="0" dirty="0">
                <a:solidFill>
                  <a:srgbClr val="7030A0"/>
                </a:solidFill>
                <a:cs typeface="Arial" panose="020B0604020202020204" pitchFamily="34" charset="0"/>
              </a:rPr>
              <a:t>izbirnega postopka.</a:t>
            </a:r>
          </a:p>
          <a:p>
            <a:pPr marL="0" lvl="0" indent="0" eaLnBrk="1" hangingPunct="1">
              <a:buNone/>
            </a:pPr>
            <a:endParaRPr lang="sl-SI" altLang="sl-SI" sz="1000" b="1" dirty="0">
              <a:solidFill>
                <a:srgbClr val="FF0000"/>
              </a:solidFill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685804" y="462713"/>
            <a:ext cx="107949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POMEMBNI DATUMI za opravljanje preizkusov nadarjenosti in posredovanje dokazil o športnih dosežkih</a:t>
            </a:r>
          </a:p>
        </p:txBody>
      </p:sp>
    </p:spTree>
    <p:extLst>
      <p:ext uri="{BB962C8B-B14F-4D97-AF65-F5344CB8AC3E}">
        <p14:creationId xmlns:p14="http://schemas.microsoft.com/office/powerpoint/2010/main" val="4133822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436120" y="1805356"/>
            <a:ext cx="11412979" cy="5052644"/>
          </a:xfrm>
        </p:spPr>
        <p:txBody>
          <a:bodyPr vert="horz" wrap="square" lIns="0" tIns="20803" rIns="0" bIns="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eaLnBrk="1" hangingPunct="1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cs typeface="Arial" panose="020B0604020202020204" pitchFamily="34" charset="0"/>
              </a:rPr>
              <a:t>LJ: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Zobotehnik</a:t>
            </a:r>
            <a:r>
              <a:rPr lang="sl-SI" altLang="sl-SI" sz="2359" dirty="0">
                <a:cs typeface="Arial" panose="020B0604020202020204" pitchFamily="34" charset="0"/>
              </a:rPr>
              <a:t> - 16. 3. 2022 in 17. 3. 2022 ob 14.30,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Fotografski tehnik </a:t>
            </a:r>
            <a:r>
              <a:rPr lang="sl-SI" altLang="sl-SI" sz="2359" dirty="0">
                <a:cs typeface="Arial" panose="020B0604020202020204" pitchFamily="34" charset="0"/>
              </a:rPr>
              <a:t>- 11. 3. 2022 in 12. 3. 2022 ob 9.00,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Tehnik oblikovanja </a:t>
            </a:r>
            <a:r>
              <a:rPr lang="sl-SI" altLang="sl-SI" sz="2359" dirty="0">
                <a:cs typeface="Arial" panose="020B0604020202020204" pitchFamily="34" charset="0"/>
              </a:rPr>
              <a:t>- 11. 3. 2022 in 12. 3. 2022 ob 9.00,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Umetniška gimnazija – likovna smer </a:t>
            </a:r>
            <a:r>
              <a:rPr lang="sl-SI" altLang="sl-SI" sz="2359" dirty="0">
                <a:cs typeface="Arial" panose="020B0604020202020204" pitchFamily="34" charset="0"/>
              </a:rPr>
              <a:t>– 11. 3. 2022 in 12. 3. 2022 ob 9.00,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Umetniška gimnazija – glasbena smer </a:t>
            </a:r>
            <a:r>
              <a:rPr lang="sl-SI" altLang="sl-SI" sz="2359" dirty="0">
                <a:cs typeface="Arial" panose="020B0604020202020204" pitchFamily="34" charset="0"/>
              </a:rPr>
              <a:t>– 11. 3. 2022 in 12. 3. 2022, od 8.30 do 20.00</a:t>
            </a: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sl-SI" altLang="sl-SI" sz="2359" dirty="0">
                <a:cs typeface="Arial" panose="020B0604020202020204" pitchFamily="34" charset="0"/>
              </a:rPr>
              <a:t>,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Umetniška gimnazija – plesna smer </a:t>
            </a:r>
            <a:r>
              <a:rPr lang="sl-SI" altLang="sl-SI" sz="2359" dirty="0">
                <a:cs typeface="Arial" panose="020B0604020202020204" pitchFamily="34" charset="0"/>
              </a:rPr>
              <a:t>– </a:t>
            </a:r>
            <a:r>
              <a:rPr lang="pt-BR" altLang="sl-SI" sz="2359" dirty="0">
                <a:cs typeface="Arial" panose="020B0604020202020204" pitchFamily="34" charset="0"/>
              </a:rPr>
              <a:t>15. </a:t>
            </a:r>
            <a:r>
              <a:rPr lang="sl-SI" altLang="sl-SI" sz="2359" dirty="0">
                <a:cs typeface="Arial" panose="020B0604020202020204" pitchFamily="34" charset="0"/>
              </a:rPr>
              <a:t>3. </a:t>
            </a:r>
            <a:r>
              <a:rPr lang="pt-BR" altLang="sl-SI" sz="2359" dirty="0">
                <a:cs typeface="Arial" panose="020B0604020202020204" pitchFamily="34" charset="0"/>
              </a:rPr>
              <a:t>2022, ob 9.</a:t>
            </a:r>
            <a:r>
              <a:rPr lang="sl-SI" altLang="sl-SI" sz="2359" dirty="0">
                <a:cs typeface="Arial" panose="020B0604020202020204" pitchFamily="34" charset="0"/>
              </a:rPr>
              <a:t>00</a:t>
            </a:r>
            <a:r>
              <a:rPr lang="pt-BR" altLang="sl-SI" sz="2359" dirty="0">
                <a:cs typeface="Arial" panose="020B0604020202020204" pitchFamily="34" charset="0"/>
              </a:rPr>
              <a:t> </a:t>
            </a:r>
            <a:r>
              <a:rPr lang="sl-SI" altLang="sl-SI" sz="2359" dirty="0">
                <a:cs typeface="Arial" panose="020B0604020202020204" pitchFamily="34" charset="0"/>
              </a:rPr>
              <a:t>na Srednji vzgojiteljski šoli, gimnaziji in umetniški gimnaziji Ljubljana</a:t>
            </a: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sl-SI" altLang="sl-SI" sz="2359" dirty="0">
                <a:cs typeface="Arial" panose="020B0604020202020204" pitchFamily="34" charset="0"/>
              </a:rPr>
              <a:t>,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cs typeface="Arial" panose="020B0604020202020204" pitchFamily="34" charset="0"/>
              </a:rPr>
              <a:t>11. 3. 2022 in 12. 3. 2022, od 8.30 do 20.00 na Konservatoriju za glasbo in balet</a:t>
            </a: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sl-SI" altLang="sl-SI" sz="2359" dirty="0"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800" dirty="0">
              <a:cs typeface="Arial" panose="020B0604020202020204" pitchFamily="34" charset="0"/>
            </a:endParaRP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dirty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sl-SI" altLang="sl-SI" sz="1800" dirty="0">
                <a:cs typeface="Arial" panose="020B0604020202020204" pitchFamily="34" charset="0"/>
              </a:rPr>
              <a:t>o natančnejših razporeditvah 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>
                <a:cs typeface="Arial" panose="020B0604020202020204" pitchFamily="34" charset="0"/>
              </a:rPr>
              <a:t>bodo prijavljeni kandidati 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>
                <a:cs typeface="Arial" panose="020B0604020202020204" pitchFamily="34" charset="0"/>
              </a:rPr>
              <a:t>obveščeni pisno na dom</a:t>
            </a:r>
            <a:endParaRPr lang="sl-SI" altLang="sl-SI" sz="22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596899" y="371372"/>
            <a:ext cx="454587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PREIZKUSI NADARJENOSTI OZ. SPRETNOSTI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8214291" y="2261041"/>
            <a:ext cx="3634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400" b="1" dirty="0">
                <a:solidFill>
                  <a:srgbClr val="7030A0"/>
                </a:solidFill>
              </a:rPr>
              <a:t>Pripomočki,</a:t>
            </a:r>
            <a:r>
              <a:rPr lang="sl-SI" sz="2400" dirty="0">
                <a:solidFill>
                  <a:srgbClr val="7030A0"/>
                </a:solidFill>
              </a:rPr>
              <a:t> ki jih mora učenec prinesti s sabo: </a:t>
            </a:r>
            <a:r>
              <a:rPr lang="sl-SI" sz="2400" b="1" dirty="0">
                <a:solidFill>
                  <a:srgbClr val="7030A0"/>
                </a:solidFill>
              </a:rPr>
              <a:t>glejte razpis!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-228600" y="5448300"/>
            <a:ext cx="11927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800" b="1" dirty="0">
                <a:solidFill>
                  <a:srgbClr val="7030A0"/>
                </a:solidFill>
              </a:rPr>
              <a:t>Potrdilo o opravljenem preizkusu velja samo </a:t>
            </a:r>
          </a:p>
          <a:p>
            <a:pPr algn="r"/>
            <a:r>
              <a:rPr lang="sl-SI" sz="2800" b="1" dirty="0">
                <a:solidFill>
                  <a:srgbClr val="7030A0"/>
                </a:solidFill>
              </a:rPr>
              <a:t>za šolo, na kateri je učenec opravljal preizkus.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5735354" y="128425"/>
            <a:ext cx="6020526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l-SI" dirty="0">
                <a:solidFill>
                  <a:schemeClr val="tx1"/>
                </a:solidFill>
              </a:rPr>
              <a:t>Preizkusi bodo izvedeni </a:t>
            </a:r>
            <a:r>
              <a:rPr lang="sl-SI" b="1" u="sng" dirty="0">
                <a:solidFill>
                  <a:schemeClr val="tx1"/>
                </a:solidFill>
              </a:rPr>
              <a:t>v živo</a:t>
            </a:r>
            <a:r>
              <a:rPr lang="sl-SI" dirty="0">
                <a:solidFill>
                  <a:schemeClr val="tx1"/>
                </a:solidFill>
              </a:rPr>
              <a:t> ali </a:t>
            </a:r>
            <a:r>
              <a:rPr lang="sl-SI" b="1" u="sng" dirty="0">
                <a:solidFill>
                  <a:schemeClr val="tx1"/>
                </a:solidFill>
              </a:rPr>
              <a:t>na daljavo </a:t>
            </a:r>
            <a:r>
              <a:rPr lang="sl-SI" dirty="0">
                <a:solidFill>
                  <a:schemeClr val="tx1"/>
                </a:solidFill>
              </a:rPr>
              <a:t>(v živo potrebno izpolnjevati pogoj PCT – ne velja </a:t>
            </a:r>
            <a:r>
              <a:rPr lang="sl-SI" dirty="0" err="1">
                <a:solidFill>
                  <a:schemeClr val="tx1"/>
                </a:solidFill>
              </a:rPr>
              <a:t>samotestiranje</a:t>
            </a:r>
            <a:r>
              <a:rPr lang="sl-SI" dirty="0">
                <a:solidFill>
                  <a:schemeClr val="tx1"/>
                </a:solidFill>
              </a:rPr>
              <a:t>!)</a:t>
            </a:r>
          </a:p>
          <a:p>
            <a:pPr algn="just"/>
            <a:r>
              <a:rPr lang="sl-SI" u="sng" dirty="0">
                <a:solidFill>
                  <a:schemeClr val="tx1"/>
                </a:solidFill>
              </a:rPr>
              <a:t>O vseh podrobnostih bodo šole </a:t>
            </a:r>
            <a:r>
              <a:rPr lang="sl-SI" b="1" u="sng" dirty="0">
                <a:solidFill>
                  <a:schemeClr val="tx1"/>
                </a:solidFill>
              </a:rPr>
              <a:t>prijavljene kandidate </a:t>
            </a:r>
            <a:r>
              <a:rPr lang="sl-SI" u="sng" dirty="0">
                <a:solidFill>
                  <a:schemeClr val="tx1"/>
                </a:solidFill>
              </a:rPr>
              <a:t>na preizkus </a:t>
            </a:r>
            <a:r>
              <a:rPr lang="sl-SI" b="1" u="sng" dirty="0">
                <a:solidFill>
                  <a:schemeClr val="tx1"/>
                </a:solidFill>
              </a:rPr>
              <a:t>šole obvestile neposredno</a:t>
            </a:r>
            <a:r>
              <a:rPr lang="sl-SI" u="sng" dirty="0">
                <a:solidFill>
                  <a:schemeClr val="tx1"/>
                </a:solidFill>
              </a:rPr>
              <a:t>,</a:t>
            </a:r>
            <a:r>
              <a:rPr lang="sl-SI" dirty="0">
                <a:solidFill>
                  <a:schemeClr val="tx1"/>
                </a:solidFill>
              </a:rPr>
              <a:t> kandidatom pa svetujemo tudi </a:t>
            </a:r>
            <a:r>
              <a:rPr lang="sl-SI" b="1" dirty="0">
                <a:solidFill>
                  <a:schemeClr val="tx1"/>
                </a:solidFill>
              </a:rPr>
              <a:t>spremljanje spletnih strani šol</a:t>
            </a:r>
            <a:r>
              <a:rPr lang="sl-SI" dirty="0">
                <a:solidFill>
                  <a:schemeClr val="tx1"/>
                </a:solidFill>
              </a:rPr>
              <a:t>, ki bodo izvajale preizkuse nadarjenosti za vpis v posamezne programe.</a:t>
            </a:r>
          </a:p>
        </p:txBody>
      </p:sp>
    </p:spTree>
    <p:extLst>
      <p:ext uri="{BB962C8B-B14F-4D97-AF65-F5344CB8AC3E}">
        <p14:creationId xmlns:p14="http://schemas.microsoft.com/office/powerpoint/2010/main" val="34895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4363" t="34091" r="42297" b="24827"/>
          <a:stretch/>
        </p:blipFill>
        <p:spPr>
          <a:xfrm>
            <a:off x="2435630" y="1604300"/>
            <a:ext cx="6320650" cy="4380864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067170" y="906087"/>
            <a:ext cx="3781331" cy="220171"/>
          </a:xfrm>
        </p:spPr>
        <p:txBody>
          <a:bodyPr vert="horz" wrap="square" lIns="0" tIns="35206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dirty="0">
                <a:solidFill>
                  <a:srgbClr val="002060"/>
                </a:solidFill>
              </a:rPr>
              <a:t>KARIERNO SREDIŠČE:</a:t>
            </a:r>
          </a:p>
        </p:txBody>
      </p:sp>
    </p:spTree>
    <p:extLst>
      <p:ext uri="{BB962C8B-B14F-4D97-AF65-F5344CB8AC3E}">
        <p14:creationId xmlns:p14="http://schemas.microsoft.com/office/powerpoint/2010/main" val="2539939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222069" y="2006963"/>
            <a:ext cx="616566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sl-SI" altLang="sl-SI" sz="1600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TOČKE, PRIDOBLJENE Z ZAKLJUČNIMI OCENAMI</a:t>
            </a:r>
            <a:r>
              <a:rPr lang="sl-SI" altLang="sl-SI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OBVEZNIH PREDMETOV V 7., 8. IN 9. RAZREDU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sl-SI" altLang="sl-SI" sz="1600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2"/>
              <a:defRPr/>
            </a:pPr>
            <a:r>
              <a:rPr lang="sl-SI" altLang="sl-SI" sz="1600" b="1" u="sng" dirty="0">
                <a:solidFill>
                  <a:srgbClr val="336699"/>
                </a:solidFill>
                <a:latin typeface="Trebuchet MS" panose="020B0603020202020204" pitchFamily="34" charset="0"/>
              </a:rPr>
              <a:t>TOČKE, DOSEŽENE NA NPZ IZ SLO in MAT </a:t>
            </a:r>
            <a:r>
              <a:rPr lang="sl-SI" altLang="sl-SI" sz="1600" b="1" dirty="0">
                <a:solidFill>
                  <a:srgbClr val="336699"/>
                </a:solidFill>
                <a:latin typeface="Trebuchet MS" panose="020B0603020202020204" pitchFamily="34" charset="0"/>
              </a:rPr>
              <a:t>(ob SOGLASJU STARŠEV!)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sl-SI" altLang="sl-SI" sz="1600" dirty="0">
                <a:solidFill>
                  <a:srgbClr val="336699"/>
                </a:solidFill>
                <a:latin typeface="Trebuchet MS" panose="020B0603020202020204" pitchFamily="34" charset="0"/>
              </a:rPr>
              <a:t>    samo za kandidate z istim številom točk na spodnji meji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sl-SI" altLang="sl-SI" sz="1600" dirty="0">
              <a:solidFill>
                <a:srgbClr val="336699"/>
              </a:solidFill>
              <a:latin typeface="Trebuchet MS" panose="020B0603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3"/>
              <a:defRPr/>
            </a:pPr>
            <a:r>
              <a:rPr lang="sl-SI" altLang="sl-SI" sz="1600" b="1" u="sng" dirty="0">
                <a:solidFill>
                  <a:srgbClr val="336699"/>
                </a:solidFill>
                <a:latin typeface="Trebuchet MS" panose="020B0603020202020204" pitchFamily="34" charset="0"/>
              </a:rPr>
              <a:t>DODATNE TOČKE PO MERILIH, KI JIH DOLOČI SREDNJA ŠOLA</a:t>
            </a:r>
            <a:endParaRPr lang="sl-SI" altLang="sl-SI" sz="1600" dirty="0">
              <a:solidFill>
                <a:srgbClr val="336699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30144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65160"/>
              </p:ext>
            </p:extLst>
          </p:nvPr>
        </p:nvGraphicFramePr>
        <p:xfrm>
          <a:off x="6631218" y="571254"/>
          <a:ext cx="4940296" cy="5878286"/>
        </p:xfrm>
        <a:graphic>
          <a:graphicData uri="http://schemas.openxmlformats.org/drawingml/2006/table">
            <a:tbl>
              <a:tblPr/>
              <a:tblGrid>
                <a:gridCol w="211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3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 razred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 razred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 razred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PREDMETI: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točke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točke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točke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Slovenščina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Matematika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Tuji jezik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Likovna umetnost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Glasbena umetnost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Geografija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Zgodovina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Državljanska kultura in etika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Fizika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Kemija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Biologija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Naravoslovje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Tehnika in tehnologija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Šport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SKUPAJ razredi posamezno: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095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SKUPAJ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7. + 8. + 9. razred:</a:t>
                      </a:r>
                      <a:endParaRPr kumimoji="0" lang="sl-SI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175</a:t>
                      </a:r>
                      <a:endParaRPr kumimoji="0" lang="sl-SI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Naslov 1"/>
          <p:cNvSpPr txBox="1">
            <a:spLocks/>
          </p:cNvSpPr>
          <p:nvPr/>
        </p:nvSpPr>
        <p:spPr>
          <a:xfrm>
            <a:off x="114302" y="432916"/>
            <a:ext cx="6159500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rgbClr val="002060"/>
                </a:solidFill>
              </a:rPr>
              <a:t>MERILA ZA IZBIRO V PRIMERU </a:t>
            </a:r>
            <a:endParaRPr lang="sl-SI" dirty="0">
              <a:solidFill>
                <a:srgbClr val="002060"/>
              </a:solidFill>
            </a:endParaRPr>
          </a:p>
          <a:p>
            <a:pPr algn="ctr"/>
            <a:r>
              <a:rPr lang="it-IT" dirty="0">
                <a:solidFill>
                  <a:srgbClr val="002060"/>
                </a:solidFill>
              </a:rPr>
              <a:t>OMEJITVE VPISA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07161" y="4418215"/>
            <a:ext cx="6020526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l-SI" b="1" dirty="0">
                <a:solidFill>
                  <a:schemeClr val="tx1"/>
                </a:solidFill>
              </a:rPr>
              <a:t>Zadnji dve leti (niso se upoštevali dosežki NPZ):</a:t>
            </a:r>
          </a:p>
          <a:p>
            <a:pPr algn="just"/>
            <a:r>
              <a:rPr lang="sl-SI" dirty="0">
                <a:solidFill>
                  <a:schemeClr val="tx1"/>
                </a:solidFill>
              </a:rPr>
              <a:t>Na šolah, na katerih je bilo na spodnji meji več kandidatov z istim številom točk, pridobljenih zaključnimi ocenami predmetov v 7., 8. in 9. razredu, je bil izbor opravljen na podlagi točk, pridobljenih </a:t>
            </a:r>
            <a:r>
              <a:rPr lang="sl-SI" b="1" dirty="0">
                <a:solidFill>
                  <a:schemeClr val="tx1"/>
                </a:solidFill>
              </a:rPr>
              <a:t>iz zaključnih ocen iz 7., 8. in 9. razreda pri predmetih slovenščina, matematika in prvi tuj jezik </a:t>
            </a:r>
            <a:r>
              <a:rPr lang="sl-SI" dirty="0">
                <a:solidFill>
                  <a:schemeClr val="tx1"/>
                </a:solidFill>
              </a:rPr>
              <a:t>(možnih je bilo največ 45 točk). </a:t>
            </a:r>
          </a:p>
        </p:txBody>
      </p:sp>
    </p:spTree>
    <p:extLst>
      <p:ext uri="{BB962C8B-B14F-4D97-AF65-F5344CB8AC3E}">
        <p14:creationId xmlns:p14="http://schemas.microsoft.com/office/powerpoint/2010/main" val="781515544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391216"/>
              </p:ext>
            </p:extLst>
          </p:nvPr>
        </p:nvGraphicFramePr>
        <p:xfrm>
          <a:off x="711202" y="1629927"/>
          <a:ext cx="10985500" cy="4313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7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6216">
                <a:tc>
                  <a:txBody>
                    <a:bodyPr/>
                    <a:lstStyle/>
                    <a:p>
                      <a:r>
                        <a:rPr lang="sl-SI" sz="18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do</a:t>
                      </a:r>
                      <a:r>
                        <a:rPr lang="sl-SI" sz="1800" b="1" baseline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4. 4. 2021</a:t>
                      </a:r>
                    </a:p>
                  </a:txBody>
                  <a:tcPr marL="91436" marR="91436" marT="45705" marB="45705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ODDAJA PRIJAVNICE ZA VPIS </a:t>
                      </a:r>
                    </a:p>
                    <a:p>
                      <a:r>
                        <a:rPr lang="sl-SI" sz="18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Prijavnico izpolnimo skupaj </a:t>
                      </a:r>
                      <a:r>
                        <a:rPr lang="sl-SI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 šoli, </a:t>
                      </a:r>
                      <a:r>
                        <a:rPr lang="sl-SI" sz="1800" b="0" u="non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starši jo doma podpišete, devetošolci jo oddajo pri psihologinji;</a:t>
                      </a:r>
                    </a:p>
                    <a:p>
                      <a:r>
                        <a:rPr lang="sl-SI" sz="1800" b="0" baseline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Vsak odda samo eno prijavo! </a:t>
                      </a:r>
                    </a:p>
                    <a:p>
                      <a:r>
                        <a:rPr lang="sl-SI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(izjema: vzporedni vpis v program umetniška gimnazija - glasbena in plesna smer)</a:t>
                      </a:r>
                      <a:endParaRPr lang="sl-SI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535">
                <a:tc>
                  <a:txBody>
                    <a:bodyPr/>
                    <a:lstStyle/>
                    <a:p>
                      <a:r>
                        <a:rPr lang="sl-SI" sz="1800" b="1" dirty="0">
                          <a:latin typeface="Arial" pitchFamily="34" charset="0"/>
                          <a:cs typeface="Arial" pitchFamily="34" charset="0"/>
                        </a:rPr>
                        <a:t>do 8. 4. 2021 </a:t>
                      </a:r>
                    </a:p>
                  </a:txBody>
                  <a:tcPr marL="91436" marR="91436" marT="45705" marB="45705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JAVNA OBJAVA ŠTEVILČNEGA STANJA PRIJAV     </a:t>
                      </a:r>
                    </a:p>
                    <a:p>
                      <a:r>
                        <a:rPr lang="sl-SI" sz="18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(spletna stran ministrstva)</a:t>
                      </a:r>
                      <a:endParaRPr lang="sl-SI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778">
                <a:tc>
                  <a:txBody>
                    <a:bodyPr/>
                    <a:lstStyle/>
                    <a:p>
                      <a:r>
                        <a:rPr lang="sl-SI" sz="1800" b="1" dirty="0">
                          <a:latin typeface="Arial" pitchFamily="34" charset="0"/>
                          <a:cs typeface="Arial" pitchFamily="34" charset="0"/>
                        </a:rPr>
                        <a:t>do 25. 4. 2021</a:t>
                      </a: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MOŽNI</a:t>
                      </a:r>
                      <a:r>
                        <a:rPr lang="sl-SI" sz="1800" b="0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sl-SI" sz="1800" b="1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PRENOSI</a:t>
                      </a:r>
                      <a:r>
                        <a:rPr lang="sl-SI" sz="1800" b="0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sl-SI" sz="1800" b="1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PRIJAV</a:t>
                      </a:r>
                      <a:endParaRPr lang="sl-SI" sz="1800" b="0" i="0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587">
                <a:tc>
                  <a:txBody>
                    <a:bodyPr/>
                    <a:lstStyle/>
                    <a:p>
                      <a:r>
                        <a:rPr lang="sl-SI" sz="1800" b="1" dirty="0">
                          <a:latin typeface="Arial" pitchFamily="34" charset="0"/>
                          <a:cs typeface="Arial" pitchFamily="34" charset="0"/>
                        </a:rPr>
                        <a:t>do 24. 5. 2021</a:t>
                      </a:r>
                      <a:endParaRPr lang="sl-SI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OBJAVA ŠOL, KI BODO IMELE OMEJITEV VPISA</a:t>
                      </a:r>
                    </a:p>
                    <a:p>
                      <a:r>
                        <a:rPr lang="sl-SI" sz="1800" b="0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(spletna stran ministrstva)</a:t>
                      </a: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724">
                <a:tc>
                  <a:txBody>
                    <a:bodyPr/>
                    <a:lstStyle/>
                    <a:p>
                      <a:r>
                        <a:rPr lang="sl-SI" sz="1800" b="1" dirty="0">
                          <a:latin typeface="Arial" pitchFamily="34" charset="0"/>
                          <a:cs typeface="Arial" pitchFamily="34" charset="0"/>
                        </a:rPr>
                        <a:t>15. 6. 2021</a:t>
                      </a: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RAZDELITEV ZAKLJUČNIH SPRIČEVAL</a:t>
                      </a: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4821">
                <a:tc>
                  <a:txBody>
                    <a:bodyPr/>
                    <a:lstStyle/>
                    <a:p>
                      <a:r>
                        <a:rPr lang="pl-PL" sz="1800" b="1" dirty="0">
                          <a:latin typeface="Arial" pitchFamily="34" charset="0"/>
                          <a:cs typeface="Arial" pitchFamily="34" charset="0"/>
                        </a:rPr>
                        <a:t>med 16. in vključno 21.</a:t>
                      </a:r>
                    </a:p>
                    <a:p>
                      <a:r>
                        <a:rPr lang="pl-PL" sz="1800" b="1" dirty="0">
                          <a:latin typeface="Arial" pitchFamily="34" charset="0"/>
                          <a:cs typeface="Arial" pitchFamily="34" charset="0"/>
                        </a:rPr>
                        <a:t>junijem do 14. ure</a:t>
                      </a:r>
                    </a:p>
                  </a:txBody>
                  <a:tcPr marL="91436" marR="91436" marT="45699" marB="45699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kern="1200" baseline="0" dirty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VPIS NA SREDNJE ŠOLE, KJER NI OMEJITVE VPISA (o točnih datumih in urah obvestijo srednje šole) </a:t>
                      </a:r>
                      <a:r>
                        <a:rPr lang="sl-SI" sz="18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</a:t>
                      </a:r>
                      <a:r>
                        <a:rPr lang="sl-SI" sz="18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z. izvedba 1. kroga izbirnega postopka</a:t>
                      </a:r>
                    </a:p>
                  </a:txBody>
                  <a:tcPr marL="91436" marR="91436" marT="45699" marB="45699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Naslov 1"/>
          <p:cNvSpPr txBox="1">
            <a:spLocks/>
          </p:cNvSpPr>
          <p:nvPr/>
        </p:nvSpPr>
        <p:spPr>
          <a:xfrm>
            <a:off x="-448130" y="284453"/>
            <a:ext cx="908367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pomembni datumi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67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>
          <a:xfrm>
            <a:off x="1176394" y="1270939"/>
            <a:ext cx="9374952" cy="5341651"/>
          </a:xfrm>
        </p:spPr>
        <p:txBody>
          <a:bodyPr>
            <a:normAutofit fontScale="85000" lnSpcReduction="20000"/>
          </a:bodyPr>
          <a:lstStyle/>
          <a:p>
            <a:pPr marL="376161" eaLnBrk="1" hangingPunct="1">
              <a:spcBef>
                <a:spcPts val="726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dirty="0"/>
              <a:t>Program X sprejme 100 dijakov,</a:t>
            </a:r>
          </a:p>
          <a:p>
            <a:pPr marL="376161" eaLnBrk="1" hangingPunct="1">
              <a:spcBef>
                <a:spcPts val="726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dirty="0"/>
              <a:t>prijavi se preveč kandidatov, zato omeji vpis,</a:t>
            </a:r>
          </a:p>
          <a:p>
            <a:pPr marL="376161" eaLnBrk="1" hangingPunct="1">
              <a:spcBef>
                <a:spcPts val="63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dirty="0"/>
              <a:t>v 1. krogu izbirnega postopka zapolnijo 90 % mest.</a:t>
            </a:r>
          </a:p>
          <a:p>
            <a:pPr indent="-309639" eaLnBrk="1" hangingPunct="1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2400" dirty="0"/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zaporedna št. kandidata:                                   št. točk: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1 ……………………………………………………………….... 175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2………………………………………………………………..... 174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3………………………………………………………………..... 174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  …………………………………………………………………..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  …………………………………………………………………..	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88 ………………………………………………………………. 132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89 ………………………………………………………………. 131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90 ………………………………………………………………. toliko, kot jih je imel zadnji, ki je še sprejet (npr. 130)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>
                <a:solidFill>
                  <a:srgbClr val="C00000"/>
                </a:solidFill>
              </a:rPr>
              <a:t>------------------------------------------------------------------------------- spodnja meja 1. kroga izbirnega postopka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91 ………………………………………………………………. 129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92 ………………………………………………………………. 129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93 ………………………………………………………………. 128</a:t>
            </a:r>
            <a:endParaRPr lang="sl-SI" altLang="sl-SI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013648" y="497355"/>
            <a:ext cx="9537698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izbirni postopek – primer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54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grada vsebine 2"/>
          <p:cNvSpPr>
            <a:spLocks noGrp="1"/>
          </p:cNvSpPr>
          <p:nvPr>
            <p:ph idx="1"/>
          </p:nvPr>
        </p:nvSpPr>
        <p:spPr>
          <a:xfrm>
            <a:off x="1143000" y="1405880"/>
            <a:ext cx="9359900" cy="4514119"/>
          </a:xfrm>
        </p:spPr>
        <p:txBody>
          <a:bodyPr>
            <a:normAutofit/>
          </a:bodyPr>
          <a:lstStyle/>
          <a:p>
            <a:pPr eaLnBrk="1">
              <a:buFont typeface="Arial" panose="020B0604020202020204" pitchFamily="34" charset="0"/>
              <a:buChar char="•"/>
            </a:pPr>
            <a:r>
              <a:rPr lang="sl-SI" altLang="sl-SI" sz="2000" dirty="0"/>
              <a:t>2. krog izbirnega postopka: sodelujejo samo kandidati, ki se po prvem krogu niso uvrstili na izbrano šolo,</a:t>
            </a:r>
          </a:p>
          <a:p>
            <a:pPr eaLnBrk="1">
              <a:buFont typeface="Arial" panose="020B0604020202020204" pitchFamily="34" charset="0"/>
              <a:buChar char="•"/>
            </a:pPr>
            <a:r>
              <a:rPr lang="sl-SI" altLang="sl-SI" sz="2000" dirty="0"/>
              <a:t>kandidirajo na:</a:t>
            </a:r>
          </a:p>
          <a:p>
            <a:pPr marL="516636" lvl="4" indent="0">
              <a:buNone/>
            </a:pPr>
            <a:r>
              <a:rPr lang="sl-SI" altLang="sl-SI" sz="2000" b="1" dirty="0"/>
              <a:t>- 10 % prostih mest na vseh srednjih šolah, ki imajo omejitev in </a:t>
            </a:r>
          </a:p>
          <a:p>
            <a:pPr marL="516636" lvl="4" indent="0">
              <a:buNone/>
            </a:pPr>
            <a:r>
              <a:rPr lang="sl-SI" altLang="sl-SI" sz="2000" b="1" dirty="0"/>
              <a:t>- na šolah, ki so brez omejitve vpisa,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l-SI" altLang="sl-SI" sz="2000" b="1" dirty="0"/>
              <a:t>  po </a:t>
            </a:r>
            <a:r>
              <a:rPr lang="sl-SI" altLang="sl-SI" sz="2000" b="1" u="sng" dirty="0"/>
              <a:t>prioritetnem vrstnem redu naštejejo 10 šol</a:t>
            </a:r>
            <a:r>
              <a:rPr lang="sl-SI" altLang="sl-SI" sz="2000" b="1" dirty="0"/>
              <a:t>, na katere bi se želeli vpisati,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l-SI" altLang="sl-SI" sz="2000" b="1" dirty="0"/>
              <a:t>  svoje namere do 24. junija oddajo na šoli, kjer imajo prijavnico, </a:t>
            </a:r>
          </a:p>
          <a:p>
            <a:pPr marL="0" lvl="1" indent="0">
              <a:buClrTx/>
              <a:buNone/>
            </a:pPr>
            <a:r>
              <a:rPr lang="sl-SI" altLang="sl-SI" sz="2000" b="1" dirty="0"/>
              <a:t>     30. junija izvedo, na katero od naštetih šol so bili razvrščeni,</a:t>
            </a:r>
          </a:p>
          <a:p>
            <a:pPr marL="0" lvl="1" indent="0">
              <a:buClrTx/>
              <a:buNone/>
            </a:pPr>
            <a:r>
              <a:rPr lang="sl-SI" altLang="sl-SI" sz="2000" b="1" dirty="0"/>
              <a:t>     nanjo se lahko vpišejo najkasneje do 1. julija.</a:t>
            </a:r>
          </a:p>
          <a:p>
            <a:pPr lvl="1" indent="-342900"/>
            <a:endParaRPr lang="sl-SI" altLang="sl-SI" sz="2000" b="1" dirty="0"/>
          </a:p>
          <a:p>
            <a:pPr marL="516636" lvl="4" indent="0">
              <a:buNone/>
            </a:pPr>
            <a:endParaRPr lang="sl-SI" altLang="sl-SI" sz="2000" b="1" dirty="0"/>
          </a:p>
          <a:p>
            <a:pPr eaLnBrk="1"/>
            <a:endParaRPr lang="sl-SI" altLang="sl-SI" dirty="0"/>
          </a:p>
          <a:p>
            <a:pPr eaLnBrk="1"/>
            <a:endParaRPr lang="sl-SI" altLang="sl-SI" dirty="0"/>
          </a:p>
          <a:p>
            <a:pPr eaLnBrk="1"/>
            <a:endParaRPr lang="sl-SI" altLang="sl-SI" dirty="0"/>
          </a:p>
          <a:p>
            <a:pPr eaLnBrk="1"/>
            <a:endParaRPr lang="sl-SI" altLang="sl-SI" dirty="0"/>
          </a:p>
          <a:p>
            <a:pPr eaLnBrk="1"/>
            <a:endParaRPr lang="sl-SI" altLang="sl-SI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150029" y="503497"/>
            <a:ext cx="4914897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izbirni postopek – primer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42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524002" y="1868271"/>
            <a:ext cx="8648698" cy="3478429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2400" dirty="0">
                <a:solidFill>
                  <a:srgbClr val="FF0000"/>
                </a:solidFill>
              </a:rPr>
              <a:t>do 21</a:t>
            </a:r>
            <a:r>
              <a:rPr lang="sl-SI" altLang="sl-SI" sz="2400" b="1" dirty="0">
                <a:solidFill>
                  <a:srgbClr val="FF0000"/>
                </a:solidFill>
              </a:rPr>
              <a:t>. junija:</a:t>
            </a:r>
            <a:r>
              <a:rPr lang="sl-SI" altLang="sl-SI" sz="2400" b="1" dirty="0">
                <a:solidFill>
                  <a:srgbClr val="0070C0"/>
                </a:solidFill>
              </a:rPr>
              <a:t> </a:t>
            </a:r>
            <a:r>
              <a:rPr lang="sl-SI" altLang="sl-SI" sz="2400" dirty="0"/>
              <a:t>objava spodnjih mej 1. kroga izbirnega postopka </a:t>
            </a:r>
          </a:p>
          <a:p>
            <a:pPr eaLnBrk="1" hangingPunct="1"/>
            <a:r>
              <a:rPr lang="sl-SI" altLang="sl-SI" sz="2400" dirty="0"/>
              <a:t>(spletna stran ministrstva),</a:t>
            </a:r>
          </a:p>
          <a:p>
            <a:r>
              <a:rPr lang="sl-SI" altLang="sl-SI" sz="2400" b="1" dirty="0">
                <a:solidFill>
                  <a:srgbClr val="FF0000"/>
                </a:solidFill>
              </a:rPr>
              <a:t>do 24. junija: </a:t>
            </a:r>
            <a:r>
              <a:rPr lang="sl-SI" altLang="sl-SI" sz="2400" dirty="0"/>
              <a:t>prijava neizbranih v 1. krogu izbirnega postopka za </a:t>
            </a:r>
          </a:p>
          <a:p>
            <a:r>
              <a:rPr lang="sl-SI" altLang="sl-SI" sz="2400" dirty="0"/>
              <a:t>2. krog izbirnega postopka (na srednji šoli; do 15. ure),</a:t>
            </a:r>
          </a:p>
          <a:p>
            <a:r>
              <a:rPr lang="sl-SI" altLang="sl-SI" sz="2400" dirty="0">
                <a:solidFill>
                  <a:srgbClr val="FF0000"/>
                </a:solidFill>
              </a:rPr>
              <a:t>30</a:t>
            </a:r>
            <a:r>
              <a:rPr lang="sl-SI" altLang="sl-SI" sz="2400" b="1" dirty="0">
                <a:solidFill>
                  <a:srgbClr val="FF0000"/>
                </a:solidFill>
              </a:rPr>
              <a:t>. junij:</a:t>
            </a:r>
            <a:r>
              <a:rPr lang="sl-SI" altLang="sl-SI" sz="2400" dirty="0">
                <a:solidFill>
                  <a:srgbClr val="0070C0"/>
                </a:solidFill>
              </a:rPr>
              <a:t> </a:t>
            </a:r>
            <a:r>
              <a:rPr lang="sl-SI" altLang="sl-SI" sz="2400" dirty="0"/>
              <a:t>objava spodnjih mej 2. kroga izbirnega postopka </a:t>
            </a:r>
          </a:p>
          <a:p>
            <a:pPr eaLnBrk="1" hangingPunct="1"/>
            <a:r>
              <a:rPr lang="sl-SI" altLang="sl-SI" sz="2400" dirty="0"/>
              <a:t>(spletna stran ministrstva),</a:t>
            </a:r>
          </a:p>
          <a:p>
            <a:r>
              <a:rPr lang="sl-SI" altLang="sl-SI" sz="2400" b="1" dirty="0">
                <a:solidFill>
                  <a:srgbClr val="FF0000"/>
                </a:solidFill>
              </a:rPr>
              <a:t>do 31. avgusta:</a:t>
            </a:r>
            <a:r>
              <a:rPr lang="sl-SI" altLang="sl-SI" sz="2400" dirty="0">
                <a:solidFill>
                  <a:srgbClr val="0070C0"/>
                </a:solidFill>
              </a:rPr>
              <a:t> </a:t>
            </a:r>
            <a:r>
              <a:rPr lang="sl-SI" altLang="sl-SI" sz="2400" dirty="0"/>
              <a:t>vpis na srednje šole, ki še imajo prosta mesta</a:t>
            </a:r>
          </a:p>
          <a:p>
            <a:pPr eaLnBrk="1" hangingPunct="1"/>
            <a:endParaRPr lang="sl-SI" altLang="sl-SI" sz="2400" b="1" u="sng" dirty="0">
              <a:solidFill>
                <a:srgbClr val="0070C0"/>
              </a:solidFill>
            </a:endParaRPr>
          </a:p>
          <a:p>
            <a:pPr eaLnBrk="1" hangingPunct="1"/>
            <a:endParaRPr lang="sl-SI" altLang="sl-SI" sz="2359" dirty="0">
              <a:solidFill>
                <a:srgbClr val="0070C0"/>
              </a:solidFill>
            </a:endParaRPr>
          </a:p>
          <a:p>
            <a:pPr eaLnBrk="1" hangingPunct="1"/>
            <a:endParaRPr lang="sl-SI" altLang="sl-SI" sz="2359" dirty="0">
              <a:solidFill>
                <a:srgbClr val="0070C0"/>
              </a:solidFill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346200" y="764055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V PRIMERU OMEJITVE VPISA – POMEMBNI DATUMI: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32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665864"/>
            <a:ext cx="9143901" cy="44555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2641600" y="738366"/>
            <a:ext cx="64389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učenci s posebnimi potrebami</a:t>
            </a:r>
          </a:p>
        </p:txBody>
      </p:sp>
    </p:spTree>
    <p:extLst>
      <p:ext uri="{BB962C8B-B14F-4D97-AF65-F5344CB8AC3E}">
        <p14:creationId xmlns:p14="http://schemas.microsoft.com/office/powerpoint/2010/main" val="176049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2006600" y="565732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ŠOLE Z OMEJITVIJO VPISA V PRETEKLem Šolskem Letu – gorenjska  REGIJA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678180" y="1621530"/>
            <a:ext cx="11216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</a:rPr>
              <a:t>Ekonomska gimnazija in srednja šola Radovljica 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•	program Medijski tehnik: </a:t>
            </a:r>
            <a:r>
              <a:rPr lang="sl-SI" dirty="0">
                <a:latin typeface="Century Gothic" panose="020B0502020202020204" pitchFamily="34" charset="0"/>
              </a:rPr>
              <a:t>točke iz ocen 106;</a:t>
            </a:r>
          </a:p>
          <a:p>
            <a:endParaRPr lang="sl-SI" b="1" dirty="0">
              <a:latin typeface="Century Gothic" panose="020B0502020202020204" pitchFamily="34" charset="0"/>
            </a:endParaRPr>
          </a:p>
          <a:p>
            <a:r>
              <a:rPr lang="sl-SI" b="1" dirty="0">
                <a:latin typeface="Century Gothic" panose="020B0502020202020204" pitchFamily="34" charset="0"/>
              </a:rPr>
              <a:t>Šolski center Kranj, Srednja tehniška šola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•	program Tehnik računalništva: </a:t>
            </a:r>
            <a:r>
              <a:rPr lang="sl-SI" dirty="0">
                <a:latin typeface="Century Gothic" panose="020B0502020202020204" pitchFamily="34" charset="0"/>
              </a:rPr>
              <a:t>točke iz ocen 124,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•	program Tehnik </a:t>
            </a:r>
            <a:r>
              <a:rPr lang="sl-SI" b="1" dirty="0" err="1">
                <a:latin typeface="Century Gothic" panose="020B0502020202020204" pitchFamily="34" charset="0"/>
              </a:rPr>
              <a:t>mehatronike</a:t>
            </a:r>
            <a:r>
              <a:rPr lang="sl-SI" b="1" dirty="0">
                <a:latin typeface="Century Gothic" panose="020B0502020202020204" pitchFamily="34" charset="0"/>
              </a:rPr>
              <a:t>: </a:t>
            </a:r>
            <a:r>
              <a:rPr lang="sl-SI" dirty="0">
                <a:latin typeface="Century Gothic" panose="020B0502020202020204" pitchFamily="34" charset="0"/>
              </a:rPr>
              <a:t>točke iz ocen 109, točke iz ocen treh predmetov 22,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•	program Računalnikar: </a:t>
            </a:r>
            <a:r>
              <a:rPr lang="sl-SI" dirty="0">
                <a:latin typeface="Century Gothic" panose="020B0502020202020204" pitchFamily="34" charset="0"/>
              </a:rPr>
              <a:t>točke iz ocen 101;</a:t>
            </a:r>
          </a:p>
          <a:p>
            <a:endParaRPr lang="sl-SI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43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2006600" y="565732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ŠOLE Z OMEJITVIJO VPISA V Letu 2020 – </a:t>
            </a:r>
          </a:p>
          <a:p>
            <a:pPr algn="ctr"/>
            <a:r>
              <a:rPr lang="sl-SI" dirty="0">
                <a:solidFill>
                  <a:srgbClr val="002060"/>
                </a:solidFill>
              </a:rPr>
              <a:t>gorenjska  REGIJA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678180" y="1621530"/>
            <a:ext cx="112166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</a:rPr>
              <a:t>Gimnazija Franceta Prešerna Kranj</a:t>
            </a:r>
          </a:p>
          <a:p>
            <a:r>
              <a:rPr lang="sl-SI" dirty="0">
                <a:latin typeface="Century Gothic" panose="020B0502020202020204" pitchFamily="34" charset="0"/>
              </a:rPr>
              <a:t>•	</a:t>
            </a:r>
            <a:r>
              <a:rPr lang="sl-SI" b="1" dirty="0">
                <a:latin typeface="Century Gothic" panose="020B0502020202020204" pitchFamily="34" charset="0"/>
              </a:rPr>
              <a:t>program Gimnazija</a:t>
            </a:r>
            <a:r>
              <a:rPr lang="sl-SI" dirty="0">
                <a:latin typeface="Century Gothic" panose="020B0502020202020204" pitchFamily="34" charset="0"/>
              </a:rPr>
              <a:t>: točke iz ocen 143, točke iz ocen treh predmetov 38,</a:t>
            </a:r>
          </a:p>
          <a:p>
            <a:r>
              <a:rPr lang="sl-SI" dirty="0">
                <a:latin typeface="Century Gothic" panose="020B0502020202020204" pitchFamily="34" charset="0"/>
              </a:rPr>
              <a:t>•	</a:t>
            </a:r>
            <a:r>
              <a:rPr lang="sl-SI" b="1" dirty="0">
                <a:latin typeface="Century Gothic" panose="020B0502020202020204" pitchFamily="34" charset="0"/>
              </a:rPr>
              <a:t>program Ekonomska gimnazija: </a:t>
            </a:r>
            <a:r>
              <a:rPr lang="sl-SI" dirty="0">
                <a:latin typeface="Century Gothic" panose="020B0502020202020204" pitchFamily="34" charset="0"/>
              </a:rPr>
              <a:t>točke iz ocen 131, </a:t>
            </a:r>
          </a:p>
          <a:p>
            <a:r>
              <a:rPr lang="sl-SI" dirty="0">
                <a:latin typeface="Century Gothic" panose="020B0502020202020204" pitchFamily="34" charset="0"/>
              </a:rPr>
              <a:t>•	</a:t>
            </a:r>
            <a:r>
              <a:rPr lang="sl-SI" b="1" dirty="0">
                <a:latin typeface="Century Gothic" panose="020B0502020202020204" pitchFamily="34" charset="0"/>
              </a:rPr>
              <a:t>program Ekonomska gimnazija – športni oddelek: </a:t>
            </a:r>
            <a:r>
              <a:rPr lang="sl-SI" dirty="0">
                <a:latin typeface="Century Gothic" panose="020B0502020202020204" pitchFamily="34" charset="0"/>
              </a:rPr>
              <a:t>točke iz ocen in športnih dosežkov 145;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b="1" dirty="0">
                <a:latin typeface="Century Gothic" panose="020B0502020202020204" pitchFamily="34" charset="0"/>
              </a:rPr>
              <a:t>Šolski center Kranj, Srednja tehniška šola</a:t>
            </a:r>
          </a:p>
          <a:p>
            <a:r>
              <a:rPr lang="sl-SI" dirty="0">
                <a:latin typeface="Century Gothic" panose="020B0502020202020204" pitchFamily="34" charset="0"/>
              </a:rPr>
              <a:t>•	</a:t>
            </a:r>
            <a:r>
              <a:rPr lang="sl-SI" b="1" dirty="0">
                <a:latin typeface="Century Gothic" panose="020B0502020202020204" pitchFamily="34" charset="0"/>
              </a:rPr>
              <a:t>program Tehnik računalništva: </a:t>
            </a:r>
            <a:r>
              <a:rPr lang="sl-SI" dirty="0">
                <a:latin typeface="Century Gothic" panose="020B0502020202020204" pitchFamily="34" charset="0"/>
              </a:rPr>
              <a:t>točke iz ocen 107,</a:t>
            </a:r>
          </a:p>
          <a:p>
            <a:r>
              <a:rPr lang="sl-SI" dirty="0">
                <a:latin typeface="Century Gothic" panose="020B0502020202020204" pitchFamily="34" charset="0"/>
              </a:rPr>
              <a:t>•	</a:t>
            </a:r>
            <a:r>
              <a:rPr lang="sl-SI" b="1" dirty="0">
                <a:latin typeface="Century Gothic" panose="020B0502020202020204" pitchFamily="34" charset="0"/>
              </a:rPr>
              <a:t>program Tehnik </a:t>
            </a:r>
            <a:r>
              <a:rPr lang="sl-SI" b="1" dirty="0" err="1">
                <a:latin typeface="Century Gothic" panose="020B0502020202020204" pitchFamily="34" charset="0"/>
              </a:rPr>
              <a:t>mehatronike</a:t>
            </a:r>
            <a:r>
              <a:rPr lang="sl-SI" b="1" dirty="0">
                <a:latin typeface="Century Gothic" panose="020B0502020202020204" pitchFamily="34" charset="0"/>
              </a:rPr>
              <a:t>: </a:t>
            </a:r>
            <a:r>
              <a:rPr lang="sl-SI" dirty="0">
                <a:latin typeface="Century Gothic" panose="020B0502020202020204" pitchFamily="34" charset="0"/>
              </a:rPr>
              <a:t>točke iz ocen 109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</a:rPr>
              <a:t>točke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iz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ocen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treh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predmetov</a:t>
            </a:r>
            <a:r>
              <a:rPr lang="en-US" dirty="0">
                <a:latin typeface="Century Gothic" panose="020B0502020202020204" pitchFamily="34" charset="0"/>
              </a:rPr>
              <a:t> 26,</a:t>
            </a:r>
          </a:p>
          <a:p>
            <a:r>
              <a:rPr lang="sl-SI" dirty="0">
                <a:latin typeface="Century Gothic" panose="020B0502020202020204" pitchFamily="34" charset="0"/>
              </a:rPr>
              <a:t>•	</a:t>
            </a:r>
            <a:r>
              <a:rPr lang="sl-SI" b="1" dirty="0">
                <a:latin typeface="Century Gothic" panose="020B0502020202020204" pitchFamily="34" charset="0"/>
              </a:rPr>
              <a:t>program Računalnikar:</a:t>
            </a:r>
            <a:r>
              <a:rPr lang="sl-SI" dirty="0">
                <a:latin typeface="Century Gothic" panose="020B0502020202020204" pitchFamily="34" charset="0"/>
              </a:rPr>
              <a:t> točke iz ocen 90;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b="1" dirty="0">
                <a:latin typeface="Century Gothic" panose="020B0502020202020204" pitchFamily="34" charset="0"/>
              </a:rPr>
              <a:t>Šolski center Kranj, Strokovna gimnazija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•	program Tehniška gimnazija:</a:t>
            </a:r>
            <a:r>
              <a:rPr lang="sl-SI" dirty="0">
                <a:latin typeface="Century Gothic" panose="020B0502020202020204" pitchFamily="34" charset="0"/>
              </a:rPr>
              <a:t> točke iz ocen 133;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b="1" dirty="0">
                <a:latin typeface="Century Gothic" panose="020B0502020202020204" pitchFamily="34" charset="0"/>
              </a:rPr>
              <a:t>Srednja šola Jesenice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•	program Predšolska vzgoja: </a:t>
            </a:r>
            <a:r>
              <a:rPr lang="sl-SI" dirty="0">
                <a:latin typeface="Century Gothic" panose="020B0502020202020204" pitchFamily="34" charset="0"/>
              </a:rPr>
              <a:t>točke iz ocen 109, točke iz ocen treh predmetov 26;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b="1" dirty="0">
                <a:latin typeface="Century Gothic" panose="020B0502020202020204" pitchFamily="34" charset="0"/>
              </a:rPr>
              <a:t>Ekonomska gimnazija in srednja šola Radovljica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•	program Medijski tehnik: </a:t>
            </a:r>
            <a:r>
              <a:rPr lang="sl-SI" dirty="0">
                <a:latin typeface="Century Gothic" panose="020B0502020202020204" pitchFamily="34" charset="0"/>
              </a:rPr>
              <a:t>točke iz ocen 110, točke iz ocen treh predmetov 23.</a:t>
            </a:r>
          </a:p>
          <a:p>
            <a:endParaRPr lang="sl-SI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45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89750" y="2471209"/>
            <a:ext cx="11209300" cy="4526491"/>
          </a:xfrm>
        </p:spPr>
        <p:txBody>
          <a:bodyPr>
            <a:normAutofit fontScale="85000" lnSpcReduction="20000"/>
          </a:bodyPr>
          <a:lstStyle/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2000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2000" dirty="0">
              <a:solidFill>
                <a:prstClr val="black"/>
              </a:solidFill>
              <a:cs typeface="Arial" pitchFamily="34" charset="0"/>
            </a:endParaRPr>
          </a:p>
          <a:p>
            <a:pPr marL="0" indent="0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buNone/>
              <a:defRPr/>
            </a:pPr>
            <a:endParaRPr lang="sl-SI" sz="2000" dirty="0">
              <a:solidFill>
                <a:prstClr val="black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2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algn="ctr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2000" dirty="0"/>
          </a:p>
          <a:p>
            <a:pPr marL="553029" indent="-553029" algn="ctr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2000" dirty="0"/>
          </a:p>
          <a:p>
            <a:pPr marL="553029" indent="-553029" algn="ctr" defTabSz="829544" eaLnBrk="1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Razpisi štipendij in dodatne informacije na spletni strani </a:t>
            </a:r>
            <a:r>
              <a:rPr lang="sl-SI" sz="2100" u="sng" dirty="0">
                <a:latin typeface="Arial" panose="020B0604020202020204" pitchFamily="34" charset="0"/>
                <a:cs typeface="Arial" panose="020B0604020202020204" pitchFamily="34" charset="0"/>
              </a:rPr>
              <a:t>Javnega štipendijskega, razvojnega, invalidskega in preživninskega sklada Republike Slovenije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53029" indent="-553029" algn="ctr" defTabSz="829544" eaLnBrk="1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r>
              <a:rPr lang="sl-SI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http://www.sklad-kadri.si/si/stipendije/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587500" y="573555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štipendije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312303"/>
              </p:ext>
            </p:extLst>
          </p:nvPr>
        </p:nvGraphicFramePr>
        <p:xfrm>
          <a:off x="698500" y="1347139"/>
          <a:ext cx="10591800" cy="41271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95900">
                  <a:extLst>
                    <a:ext uri="{9D8B030D-6E8A-4147-A177-3AD203B41FA5}">
                      <a16:colId xmlns:a16="http://schemas.microsoft.com/office/drawing/2014/main" val="1164393401"/>
                    </a:ext>
                  </a:extLst>
                </a:gridCol>
                <a:gridCol w="5295900">
                  <a:extLst>
                    <a:ext uri="{9D8B030D-6E8A-4147-A177-3AD203B41FA5}">
                      <a16:colId xmlns:a16="http://schemas.microsoft.com/office/drawing/2014/main" val="3146276720"/>
                    </a:ext>
                  </a:extLst>
                </a:gridCol>
              </a:tblGrid>
              <a:tr h="2234262">
                <a:tc>
                  <a:txBody>
                    <a:bodyPr/>
                    <a:lstStyle/>
                    <a:p>
                      <a:pPr marL="553029" indent="-553029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defRPr/>
                      </a:pPr>
                      <a:r>
                        <a:rPr lang="sl-SI" sz="1800" b="1" u="sng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ZOISOVE ŠTIPENDIJE 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u="sng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Pogoj za pridobitev </a:t>
                      </a: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štipendije je 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u="sng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izjemni dosežek</a:t>
                      </a:r>
                      <a:r>
                        <a:rPr lang="sl-SI" sz="1800" b="1" u="none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(državna</a:t>
                      </a:r>
                      <a:r>
                        <a:rPr lang="sl-SI" sz="1800" b="1" u="none" baseline="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tekmovanja, raziskovalne naloge, umetniška dela) </a:t>
                      </a:r>
                      <a:r>
                        <a:rPr lang="sl-SI" sz="1800" b="1" u="none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u="sng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povprečna ocena v 9. razredu najmanj 4,70 </a:t>
                      </a: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(povprečje zaključnih ocen vseh predmetov), 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razpis v juniju,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vlogo</a:t>
                      </a:r>
                      <a:r>
                        <a:rPr lang="sl-SI" sz="1800" b="1" baseline="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možno oddati elektronsko.</a:t>
                      </a:r>
                      <a:endParaRPr lang="sl-SI" sz="1800" b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553029" indent="-553029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defRPr/>
                      </a:pPr>
                      <a:r>
                        <a:rPr lang="sl-SI" sz="1800" b="1" u="sng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KADROVSKE ŠTIPENDIJE</a:t>
                      </a:r>
                    </a:p>
                    <a:p>
                      <a:pPr marL="0" indent="0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Razpisujejo podjetja, </a:t>
                      </a:r>
                    </a:p>
                    <a:p>
                      <a:pPr marL="0" indent="0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razpis v juniju.</a:t>
                      </a:r>
                      <a:endParaRPr lang="sl-SI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43831"/>
                  </a:ext>
                </a:extLst>
              </a:tr>
              <a:tr h="1892857">
                <a:tc>
                  <a:txBody>
                    <a:bodyPr/>
                    <a:lstStyle/>
                    <a:p>
                      <a:pPr marL="553029" indent="-553029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defRPr/>
                      </a:pPr>
                      <a:r>
                        <a:rPr lang="sl-SI" sz="1800" b="1" u="sng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DRŽAVNE ŠTIPENDIJE </a:t>
                      </a:r>
                      <a:endParaRPr lang="sl-SI" sz="1800" b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Dodelitev glede na dohodek družine, 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vloga na Centru za socialno delo.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53029" indent="-553029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defRPr/>
                      </a:pPr>
                      <a:r>
                        <a:rPr lang="sl-SI" sz="1800" b="1" u="sng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ŠTIPENDIJE ZA DEFICITARNE POKLICE </a:t>
                      </a:r>
                    </a:p>
                    <a:p>
                      <a:pPr marL="0" marR="0" indent="0" algn="l" defTabSz="829544" rtl="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namenjena dijakom,</a:t>
                      </a:r>
                      <a:r>
                        <a:rPr lang="sl-SI" sz="1800" b="1" baseline="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 se izobražujejo za tiste </a:t>
                      </a:r>
                      <a:r>
                        <a:rPr lang="sl-SI" sz="1800" b="1" u="sng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poklice, za katere primanjkuje kadra</a:t>
                      </a:r>
                      <a:r>
                        <a:rPr lang="sl-SI" sz="1800" b="1" u="none" baseline="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1800" b="1" baseline="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(ti poklici so opredeljeni v razpisu),</a:t>
                      </a:r>
                    </a:p>
                    <a:p>
                      <a:pPr marL="0" marR="0" indent="0" algn="l" defTabSz="829544" rtl="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u="sng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možno kombinirati </a:t>
                      </a: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državno štipendijo in Zoisovo štipendijo.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9522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417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36045" y="1785263"/>
            <a:ext cx="4023776" cy="4551363"/>
          </a:xfrm>
        </p:spPr>
        <p:txBody>
          <a:bodyPr>
            <a:normAutofit/>
          </a:bodyPr>
          <a:lstStyle/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</a:t>
            </a:r>
            <a:r>
              <a:rPr lang="sl-SI" sz="2000" b="1" dirty="0">
                <a:solidFill>
                  <a:prstClr val="black"/>
                </a:solidFill>
              </a:rPr>
              <a:t>kamnosek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</a:t>
            </a:r>
            <a:r>
              <a:rPr lang="sl-SI" sz="2000" b="1" dirty="0" err="1">
                <a:solidFill>
                  <a:prstClr val="black"/>
                </a:solidFill>
              </a:rPr>
              <a:t>mehatronik</a:t>
            </a:r>
            <a:r>
              <a:rPr lang="sl-SI" sz="2000" b="1" dirty="0">
                <a:solidFill>
                  <a:prstClr val="black"/>
                </a:solidFill>
              </a:rPr>
              <a:t> operater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inštalater strojnih instalacij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</a:t>
            </a:r>
            <a:r>
              <a:rPr lang="sl-SI" sz="2000" b="1" dirty="0">
                <a:solidFill>
                  <a:prstClr val="black"/>
                </a:solidFill>
              </a:rPr>
              <a:t>oblikovalec kovin </a:t>
            </a:r>
            <a:r>
              <a:rPr lang="en-US" sz="2000" b="1" dirty="0">
                <a:solidFill>
                  <a:prstClr val="black"/>
                </a:solidFill>
              </a:rPr>
              <a:t>- </a:t>
            </a:r>
            <a:r>
              <a:rPr lang="sl-SI" sz="2000" b="1" dirty="0">
                <a:solidFill>
                  <a:prstClr val="black"/>
                </a:solidFill>
              </a:rPr>
              <a:t>orodjar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elektrikar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</a:t>
            </a:r>
            <a:r>
              <a:rPr lang="sl-SI" sz="2000" dirty="0" err="1">
                <a:solidFill>
                  <a:prstClr val="black"/>
                </a:solidFill>
              </a:rPr>
              <a:t>avtokaroserist</a:t>
            </a:r>
            <a:endParaRPr lang="sl-SI" sz="2000" dirty="0">
              <a:solidFill>
                <a:prstClr val="black"/>
              </a:solidFill>
            </a:endParaRP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pek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slaščičar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mesar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tapetnik</a:t>
            </a:r>
          </a:p>
          <a:p>
            <a:r>
              <a:rPr lang="sl-SI" sz="2000" dirty="0">
                <a:solidFill>
                  <a:prstClr val="black"/>
                </a:solidFill>
              </a:rPr>
              <a:t>- mizar</a:t>
            </a:r>
          </a:p>
          <a:p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459821" y="1785263"/>
            <a:ext cx="4163479" cy="4818737"/>
          </a:xfrm>
        </p:spPr>
        <p:txBody>
          <a:bodyPr>
            <a:normAutofit/>
          </a:bodyPr>
          <a:lstStyle/>
          <a:p>
            <a:pPr marL="0" lvl="0" indent="0">
              <a:buClr>
                <a:srgbClr val="F49100"/>
              </a:buClr>
              <a:buNone/>
            </a:pPr>
            <a:r>
              <a:rPr lang="sl-SI" sz="2000" b="1" dirty="0">
                <a:solidFill>
                  <a:prstClr val="black"/>
                </a:solidFill>
              </a:rPr>
              <a:t>- zidar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klepar - krovec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izvajalec </a:t>
            </a:r>
            <a:r>
              <a:rPr lang="sl-SI" sz="2000" dirty="0" err="1">
                <a:solidFill>
                  <a:prstClr val="black"/>
                </a:solidFill>
              </a:rPr>
              <a:t>suhomontažne</a:t>
            </a:r>
            <a:r>
              <a:rPr lang="sl-SI" sz="2000" dirty="0">
                <a:solidFill>
                  <a:prstClr val="black"/>
                </a:solidFill>
              </a:rPr>
              <a:t> gradnje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tesar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slikopleskar - črkoslikar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pečar - polagalec keramičnih oblog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gozdar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dimnikar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steklar	</a:t>
            </a:r>
          </a:p>
          <a:p>
            <a:pPr marL="0" lvl="0" indent="0">
              <a:buClr>
                <a:srgbClr val="F49100"/>
              </a:buClr>
            </a:pPr>
            <a:r>
              <a:rPr lang="sl-SI" sz="2000" dirty="0">
                <a:solidFill>
                  <a:prstClr val="black"/>
                </a:solidFill>
              </a:rPr>
              <a:t>- tehnik steklarstva</a:t>
            </a: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270000" y="448558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štipendija za deficitarne poklice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Ograda besedila 2"/>
          <p:cNvSpPr>
            <a:spLocks noGrp="1"/>
          </p:cNvSpPr>
          <p:nvPr>
            <p:ph type="body" idx="1"/>
          </p:nvPr>
        </p:nvSpPr>
        <p:spPr>
          <a:xfrm>
            <a:off x="436045" y="1216375"/>
            <a:ext cx="9731464" cy="43204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vlogo bo možno oddati od junija 2022 (elektronsko)</a:t>
            </a:r>
            <a:endParaRPr lang="sl-SI" b="0" dirty="0">
              <a:solidFill>
                <a:srgbClr val="00B050"/>
              </a:solidFill>
            </a:endParaRPr>
          </a:p>
        </p:txBody>
      </p:sp>
      <p:sp>
        <p:nvSpPr>
          <p:cNvPr id="12" name="Označba mesta vsebine 5"/>
          <p:cNvSpPr txBox="1">
            <a:spLocks/>
          </p:cNvSpPr>
          <p:nvPr/>
        </p:nvSpPr>
        <p:spPr>
          <a:xfrm>
            <a:off x="9222054" y="1648423"/>
            <a:ext cx="2703246" cy="468820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49100"/>
              </a:buClr>
            </a:pPr>
            <a:endParaRPr lang="sl-SI" sz="2000" dirty="0">
              <a:solidFill>
                <a:prstClr val="black"/>
              </a:solidFill>
            </a:endParaRPr>
          </a:p>
          <a:p>
            <a:pPr marL="0" indent="0">
              <a:buClr>
                <a:srgbClr val="F49100"/>
              </a:buClr>
            </a:pPr>
            <a:r>
              <a:rPr lang="sl-SI" sz="2000" dirty="0">
                <a:solidFill>
                  <a:prstClr val="black"/>
                </a:solidFill>
              </a:rPr>
              <a:t>- Znaša 102,40 eur mesečno,</a:t>
            </a:r>
          </a:p>
          <a:p>
            <a:pPr marL="0" indent="0">
              <a:buClr>
                <a:srgbClr val="F49100"/>
              </a:buClr>
            </a:pPr>
            <a:r>
              <a:rPr lang="sl-SI" sz="2000" dirty="0">
                <a:solidFill>
                  <a:prstClr val="black"/>
                </a:solidFill>
              </a:rPr>
              <a:t>- dijak lahko istočasno prejema državno štipendijo in štipendijo za deficitarne poklice,</a:t>
            </a:r>
          </a:p>
          <a:p>
            <a:pPr marL="0" indent="0">
              <a:buClr>
                <a:srgbClr val="F49100"/>
              </a:buClr>
            </a:pPr>
            <a:r>
              <a:rPr lang="sl-SI" sz="2000" dirty="0">
                <a:solidFill>
                  <a:prstClr val="black"/>
                </a:solidFill>
              </a:rPr>
              <a:t>- prejemanje štipendije za deficitarne poklice ne vpliva na višino otroškega dodatka,</a:t>
            </a:r>
          </a:p>
          <a:p>
            <a:pPr marL="0" indent="0">
              <a:buClr>
                <a:srgbClr val="F49100"/>
              </a:buClr>
            </a:pPr>
            <a:r>
              <a:rPr lang="sl-SI" sz="2000" dirty="0">
                <a:solidFill>
                  <a:prstClr val="black"/>
                </a:solidFill>
              </a:rPr>
              <a:t>- ravno tako ne vpliva na višino plačila dohodnine.</a:t>
            </a:r>
          </a:p>
          <a:p>
            <a:pPr>
              <a:buClr>
                <a:srgbClr val="F49100"/>
              </a:buClr>
              <a:buFontTx/>
              <a:buChar char="-"/>
            </a:pPr>
            <a:endParaRPr lang="sl-SI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8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32460" y="404002"/>
            <a:ext cx="3810000" cy="6334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dirty="0">
                <a:solidFill>
                  <a:srgbClr val="002060"/>
                </a:solidFill>
              </a:rPr>
              <a:t>Informativni dnevi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182881" y="1319346"/>
            <a:ext cx="2299062" cy="5362303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  <a:defRPr/>
            </a:pPr>
            <a:r>
              <a:rPr lang="sl-SI" sz="1800" dirty="0"/>
              <a:t>ni pouka</a:t>
            </a:r>
          </a:p>
          <a:p>
            <a:pPr marL="285750" indent="-285750">
              <a:buFontTx/>
              <a:buChar char="-"/>
              <a:defRPr/>
            </a:pPr>
            <a:r>
              <a:rPr lang="sl-SI" sz="1800" dirty="0"/>
              <a:t>na daljavo</a:t>
            </a:r>
          </a:p>
          <a:p>
            <a:pPr marL="0" indent="0">
              <a:defRPr/>
            </a:pPr>
            <a:endParaRPr lang="sl-SI" sz="1800" dirty="0"/>
          </a:p>
          <a:p>
            <a:pPr>
              <a:buFontTx/>
              <a:buChar char="-"/>
              <a:defRPr/>
            </a:pPr>
            <a:r>
              <a:rPr lang="sl-SI" sz="1800" dirty="0"/>
              <a:t>Spletna stran </a:t>
            </a:r>
          </a:p>
          <a:p>
            <a:pPr marL="0" indent="0">
              <a:defRPr/>
            </a:pPr>
            <a:r>
              <a:rPr lang="sl-SI" sz="1800" dirty="0"/>
              <a:t>      ministrstva: </a:t>
            </a:r>
          </a:p>
          <a:p>
            <a:pPr marL="0" indent="0">
              <a:defRPr/>
            </a:pPr>
            <a:r>
              <a:rPr lang="sl-SI" sz="1800" b="0" dirty="0"/>
              <a:t>seznam</a:t>
            </a:r>
          </a:p>
          <a:p>
            <a:pPr marL="0" indent="0">
              <a:defRPr/>
            </a:pPr>
            <a:r>
              <a:rPr lang="sl-SI" sz="1800" b="0" dirty="0"/>
              <a:t>vseh šol in dijaških</a:t>
            </a:r>
          </a:p>
          <a:p>
            <a:pPr marL="0" indent="0">
              <a:defRPr/>
            </a:pPr>
            <a:r>
              <a:rPr lang="sl-SI" sz="1800" b="0" dirty="0"/>
              <a:t>domov</a:t>
            </a:r>
          </a:p>
          <a:p>
            <a:pPr marL="0" indent="0">
              <a:defRPr/>
            </a:pPr>
            <a:endParaRPr lang="sl-SI" sz="1800" dirty="0"/>
          </a:p>
          <a:p>
            <a:pPr>
              <a:buFontTx/>
              <a:buChar char="-"/>
              <a:defRPr/>
            </a:pPr>
            <a:r>
              <a:rPr lang="sl-SI" sz="1800" dirty="0"/>
              <a:t>V tabeli: </a:t>
            </a:r>
          </a:p>
          <a:p>
            <a:pPr marL="0" indent="0">
              <a:defRPr/>
            </a:pPr>
            <a:r>
              <a:rPr lang="sl-SI" sz="1800" b="0" dirty="0"/>
              <a:t>spletni naslovi šol, </a:t>
            </a:r>
          </a:p>
          <a:p>
            <a:pPr marL="0" indent="0">
              <a:defRPr/>
            </a:pPr>
            <a:r>
              <a:rPr lang="sl-SI" sz="1800" b="0" dirty="0"/>
              <a:t>podatki o </a:t>
            </a:r>
            <a:r>
              <a:rPr lang="sl-SI" sz="1800" b="0" dirty="0" err="1"/>
              <a:t>info</a:t>
            </a:r>
            <a:r>
              <a:rPr lang="sl-SI" sz="1800" b="0" dirty="0"/>
              <a:t>. dnevu, </a:t>
            </a:r>
          </a:p>
          <a:p>
            <a:pPr marL="0" indent="0">
              <a:defRPr/>
            </a:pPr>
            <a:r>
              <a:rPr lang="sl-SI" sz="1800" b="0" dirty="0"/>
              <a:t>ali je potrebna predhodna najava</a:t>
            </a:r>
          </a:p>
          <a:p>
            <a:pPr marL="0" indent="0">
              <a:defRPr/>
            </a:pPr>
            <a:r>
              <a:rPr lang="sl-SI" sz="1800" b="0" dirty="0"/>
              <a:t>(večinoma ne)</a:t>
            </a:r>
            <a:endParaRPr lang="en-US" sz="1800" b="0" dirty="0"/>
          </a:p>
          <a:p>
            <a:pPr>
              <a:defRPr/>
            </a:pPr>
            <a:endParaRPr lang="sl-SI" sz="1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42460" y="255893"/>
            <a:ext cx="6470467" cy="7815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l-SI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petek, 11. februar 2022 in </a:t>
            </a:r>
          </a:p>
          <a:p>
            <a:pPr algn="ctr">
              <a:defRPr/>
            </a:pPr>
            <a:r>
              <a:rPr lang="sl-SI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sobota, 12. februar 2022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l="1375" t="22481" r="43931" b="8318"/>
          <a:stretch/>
        </p:blipFill>
        <p:spPr>
          <a:xfrm>
            <a:off x="3408217" y="1126277"/>
            <a:ext cx="7805652" cy="555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76111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85011" y="825863"/>
            <a:ext cx="5913120" cy="548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dirty="0">
                <a:solidFill>
                  <a:srgbClr val="002060"/>
                </a:solidFill>
              </a:rPr>
              <a:t>Razpis za vpis v dijaške domove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58091" y="1750423"/>
            <a:ext cx="9966960" cy="492469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b="1" dirty="0">
                <a:effectLst/>
              </a:rPr>
              <a:t>11. in 12. februar: informativni dan v dijaških domovih</a:t>
            </a:r>
            <a:r>
              <a:rPr lang="sl-SI" sz="2800" dirty="0"/>
              <a:t> </a:t>
            </a:r>
          </a:p>
          <a:p>
            <a:pPr marL="0" indent="0">
              <a:defRPr/>
            </a:pPr>
            <a:r>
              <a:rPr lang="sl-SI" sz="2800" dirty="0"/>
              <a:t>      (ministrstvo: seznam vseh šol in dijaških domov)</a:t>
            </a:r>
            <a:endParaRPr lang="sl-SI" sz="2800" dirty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b="1" dirty="0">
                <a:effectLst/>
              </a:rPr>
              <a:t>do 4. aprila: </a:t>
            </a:r>
            <a:r>
              <a:rPr lang="sl-SI" sz="2800" dirty="0">
                <a:effectLst/>
              </a:rPr>
              <a:t>prijavnica, dostopna na strani ministrstva,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/>
              <a:t>v</a:t>
            </a:r>
            <a:r>
              <a:rPr lang="sl-SI" sz="2800" dirty="0">
                <a:effectLst/>
              </a:rPr>
              <a:t>sak se </a:t>
            </a:r>
            <a:r>
              <a:rPr lang="nl-NL" sz="2800" dirty="0">
                <a:effectLst/>
              </a:rPr>
              <a:t>lahko prijavi </a:t>
            </a:r>
            <a:r>
              <a:rPr lang="nl-NL" sz="2800" b="1" dirty="0">
                <a:effectLst/>
              </a:rPr>
              <a:t>samo za en dijaški dom</a:t>
            </a:r>
            <a:r>
              <a:rPr lang="sl-SI" sz="2800" dirty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/>
              <a:t>do 25. aprila: prenos prijav (ali prva prijava zaradi prenosa prijave v drugo srednjo šolo),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/>
              <a:t>do 27. maja: objava o</a:t>
            </a:r>
            <a:r>
              <a:rPr lang="sl-SI" sz="2800" dirty="0">
                <a:effectLst/>
              </a:rPr>
              <a:t>mejitev vpisa,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>
                <a:effectLst/>
              </a:rPr>
              <a:t>do </a:t>
            </a:r>
            <a:r>
              <a:rPr lang="sl-SI" sz="2800" dirty="0"/>
              <a:t>21. </a:t>
            </a:r>
            <a:r>
              <a:rPr lang="sl-SI" sz="2800" dirty="0">
                <a:effectLst/>
              </a:rPr>
              <a:t>junija/1. julija: vpi</a:t>
            </a:r>
            <a:r>
              <a:rPr lang="sl-SI" sz="2800" dirty="0"/>
              <a:t>s oz. izvedba prvega kroga izbirnega postopka,</a:t>
            </a:r>
            <a:endParaRPr lang="sl-SI" sz="2800" dirty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/>
              <a:t>do 13. julija: vpis oz. izvedba drugega kroga izbirnega postopka,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>
                <a:effectLst/>
              </a:rPr>
              <a:t>do 30. septembra: vpis na prosta mesta za kandidate, ki se niso prijavili v prvem roku (do 4. 4. 2021).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sl-SI" sz="2800" dirty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>
                <a:effectLst/>
              </a:rPr>
              <a:t>Oskrbnina 220 EUR (3 obroki, bivanje, prostočasne aktivnosti, učenje).</a:t>
            </a:r>
          </a:p>
        </p:txBody>
      </p:sp>
    </p:spTree>
    <p:extLst>
      <p:ext uri="{BB962C8B-B14F-4D97-AF65-F5344CB8AC3E}">
        <p14:creationId xmlns:p14="http://schemas.microsoft.com/office/powerpoint/2010/main" val="3814224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1235486" y="598394"/>
            <a:ext cx="8910320" cy="990600"/>
          </a:xfrm>
        </p:spPr>
        <p:txBody>
          <a:bodyPr>
            <a:normAutofit/>
          </a:bodyPr>
          <a:lstStyle/>
          <a:p>
            <a:pPr algn="ctr"/>
            <a:r>
              <a:rPr lang="sl-SI" altLang="sl-SI" dirty="0">
                <a:solidFill>
                  <a:srgbClr val="002060"/>
                </a:solidFill>
              </a:rPr>
              <a:t>POKLICNI BAROMETER (primanjkljaj, ravnovesje in presežek kadra v prihodnosti)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681318" y="1685365"/>
            <a:ext cx="10443882" cy="49186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altLang="sl-SI" sz="2400" dirty="0"/>
              <a:t>Več o barometru in rezultati:</a:t>
            </a:r>
          </a:p>
          <a:p>
            <a:pPr marL="0" indent="0"/>
            <a:r>
              <a:rPr lang="sl-SI" altLang="sl-SI" sz="2400" dirty="0">
                <a:hlinkClick r:id="rId2"/>
              </a:rPr>
              <a:t>https://www.ess.gov.si/trg_dela/poklicni-barometer</a:t>
            </a:r>
            <a:endParaRPr lang="sl-SI" altLang="sl-SI" sz="2400" dirty="0"/>
          </a:p>
          <a:p>
            <a:pPr marL="0" indent="0"/>
            <a:endParaRPr lang="sl-SI" alt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b="0" dirty="0"/>
              <a:t>predvidena gibanja na trgu dela,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b="0" dirty="0"/>
              <a:t>razmerje med ponudbo in povpraševanjem po poklicih v naslednjem letu,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b="0" dirty="0"/>
              <a:t>na nivoju območnih služb Zavoda RS za zaposlovanje ter na nacionalni ravni.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altLang="sl-SI" sz="2400" dirty="0"/>
          </a:p>
          <a:p>
            <a:pPr marL="0" indent="0" algn="just"/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Nekaj glavnih poudarkov iz raziskave:</a:t>
            </a:r>
          </a:p>
          <a:p>
            <a:pPr marL="0" indent="0" algn="just"/>
            <a:r>
              <a:rPr lang="sl-SI" altLang="sl-SI" sz="2400" dirty="0">
                <a:solidFill>
                  <a:schemeClr val="accent6">
                    <a:lumMod val="50000"/>
                  </a:schemeClr>
                </a:solidFill>
              </a:rPr>
              <a:t>Letos imamo med primanjkljaji 14 poklicev več kot v lanskem letu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, v kategoriji ravnovesja 12 poklicev manj, kategorija presežka pa je letos manjša za 2 poklicni skupini.</a:t>
            </a:r>
          </a:p>
          <a:p>
            <a:pPr marL="0" indent="0" algn="just"/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Med ocenjevanimi poklici se </a:t>
            </a:r>
            <a:r>
              <a:rPr lang="sl-SI" altLang="sl-SI" sz="2400" dirty="0">
                <a:solidFill>
                  <a:schemeClr val="accent6">
                    <a:lumMod val="50000"/>
                  </a:schemeClr>
                </a:solidFill>
              </a:rPr>
              <a:t>opazna sprememba 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v primerjavi z lanskoletnimi napovedmi nanaša na obravnavane </a:t>
            </a:r>
            <a:r>
              <a:rPr lang="sl-SI" altLang="sl-SI" sz="2400" dirty="0">
                <a:solidFill>
                  <a:schemeClr val="accent6">
                    <a:lumMod val="50000"/>
                  </a:schemeClr>
                </a:solidFill>
              </a:rPr>
              <a:t>poklice s področja vzgoje in izobraževanja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324000" indent="0" algn="just"/>
            <a:r>
              <a:rPr lang="sl-SI" altLang="sl-SI" sz="24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sl-SI" altLang="sl-SI" sz="2400" dirty="0">
                <a:solidFill>
                  <a:schemeClr val="accent6">
                    <a:lumMod val="50000"/>
                  </a:schemeClr>
                </a:solidFill>
              </a:rPr>
              <a:t>Za prihodnje leto se predvideva primanjkljaj 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različnih skupin </a:t>
            </a:r>
            <a:r>
              <a:rPr lang="sl-SI" altLang="sl-SI" sz="2400" b="0" i="1" dirty="0">
                <a:solidFill>
                  <a:schemeClr val="accent6">
                    <a:lumMod val="50000"/>
                  </a:schemeClr>
                </a:solidFill>
              </a:rPr>
              <a:t>učiteljev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 v osnovnih šolah, srednjih šolah, svetovalnih delavcev, pa tudi vzgojiteljev v vrtcih, medtem ko so pretekle napovedi predvidevale ravnovesje med ponudbo in povpraševanjem po omenjenih poklicih.</a:t>
            </a:r>
          </a:p>
          <a:p>
            <a:pPr marL="0" indent="0" algn="just"/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Zadnja izvedba kaže tudi na predviden </a:t>
            </a:r>
            <a:r>
              <a:rPr lang="sl-SI" altLang="sl-SI" sz="2400" dirty="0">
                <a:solidFill>
                  <a:schemeClr val="accent6">
                    <a:lumMod val="50000"/>
                  </a:schemeClr>
                </a:solidFill>
              </a:rPr>
              <a:t>primanjkljaj pravnih strokovnjakov 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(lani v kategoriji presežka).</a:t>
            </a:r>
          </a:p>
        </p:txBody>
      </p:sp>
    </p:spTree>
    <p:extLst>
      <p:ext uri="{BB962C8B-B14F-4D97-AF65-F5344CB8AC3E}">
        <p14:creationId xmlns:p14="http://schemas.microsoft.com/office/powerpoint/2010/main" val="28037245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1418" y="301483"/>
            <a:ext cx="79712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OBMOČNA SLUŽBA</a:t>
            </a:r>
            <a:r>
              <a:rPr kumimoji="0" lang="sl-SI" altLang="sl-SI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KRANJ,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PRIMANJKLJAJ</a:t>
            </a:r>
            <a:r>
              <a:rPr lang="sl-SI" altLang="sl-SI" dirty="0">
                <a:latin typeface="Arial" panose="020B0604020202020204" pitchFamily="34" charset="0"/>
              </a:rPr>
              <a:t>:</a:t>
            </a: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2" descr="Chart"/>
          <p:cNvSpPr>
            <a:spLocks noChangeAspect="1" noChangeArrowheads="1"/>
          </p:cNvSpPr>
          <p:nvPr/>
        </p:nvSpPr>
        <p:spPr bwMode="auto">
          <a:xfrm>
            <a:off x="5314951" y="19097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9207043-77BC-4E59-9B59-0660606E0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98" t="27848" r="5736" b="13464"/>
          <a:stretch/>
        </p:blipFill>
        <p:spPr>
          <a:xfrm>
            <a:off x="430306" y="1093974"/>
            <a:ext cx="11331388" cy="551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261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2451" y="802646"/>
            <a:ext cx="52625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latin typeface="Arial" panose="020B0604020202020204" pitchFamily="34" charset="0"/>
              </a:rPr>
              <a:t>OBMOČNA SLUŽBA KRANJ,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dirty="0">
                <a:latin typeface="Arial" panose="020B0604020202020204" pitchFamily="34" charset="0"/>
              </a:rPr>
              <a:t>RAVNOVESJE:</a:t>
            </a: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36E4054-B815-4C0D-A644-F1918E2D0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1" t="28104" r="6103" b="14641"/>
          <a:stretch/>
        </p:blipFill>
        <p:spPr>
          <a:xfrm>
            <a:off x="1005860" y="1515035"/>
            <a:ext cx="10197739" cy="488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482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9228" y="1733692"/>
            <a:ext cx="46532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latin typeface="Arial" panose="020B0604020202020204" pitchFamily="34" charset="0"/>
              </a:rPr>
              <a:t>OBMOČNA SLUŽBA KRANJ, 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PRESEŽEK</a:t>
            </a:r>
            <a:r>
              <a:rPr lang="sl-SI" altLang="sl-SI" dirty="0">
                <a:latin typeface="Arial" panose="020B0604020202020204" pitchFamily="34" charset="0"/>
              </a:rPr>
              <a:t>:</a:t>
            </a: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2" descr="Chart"/>
          <p:cNvSpPr>
            <a:spLocks noChangeAspect="1" noChangeArrowheads="1"/>
          </p:cNvSpPr>
          <p:nvPr/>
        </p:nvSpPr>
        <p:spPr bwMode="auto">
          <a:xfrm>
            <a:off x="1339853" y="449263"/>
            <a:ext cx="427687" cy="4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D3B21EE-1B85-4D4B-986E-AE307D05C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18" t="63922" r="7045" b="25521"/>
          <a:stretch/>
        </p:blipFill>
        <p:spPr>
          <a:xfrm>
            <a:off x="667183" y="2561879"/>
            <a:ext cx="11242487" cy="100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953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2127031" y="521576"/>
            <a:ext cx="8699500" cy="1065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002060"/>
                </a:solidFill>
              </a:rPr>
              <a:t>Brezposelni mladi v starosti od 15 do 29 let, </a:t>
            </a:r>
          </a:p>
          <a:p>
            <a:pPr algn="ctr"/>
            <a:r>
              <a:rPr lang="pl-PL" dirty="0">
                <a:solidFill>
                  <a:srgbClr val="002060"/>
                </a:solidFill>
              </a:rPr>
              <a:t>po doseženi izobrazbi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E5DC8AB-4E32-4054-9ECC-0D153DA5B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65" t="37386" r="22794" b="14510"/>
          <a:stretch/>
        </p:blipFill>
        <p:spPr>
          <a:xfrm>
            <a:off x="1693891" y="1434352"/>
            <a:ext cx="9132640" cy="515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76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1903837" y="267227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Prosta delovna mesta po področjih dejavnosti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0F8CED6-8AD7-44FE-B82B-0DBA28D21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92" t="28497" r="11029" b="12026"/>
          <a:stretch/>
        </p:blipFill>
        <p:spPr>
          <a:xfrm>
            <a:off x="1391022" y="1040811"/>
            <a:ext cx="9590742" cy="542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237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67821" y="543560"/>
            <a:ext cx="6992620" cy="548640"/>
          </a:xfrm>
        </p:spPr>
        <p:txBody>
          <a:bodyPr/>
          <a:lstStyle/>
          <a:p>
            <a:r>
              <a:rPr lang="sl-SI" dirty="0">
                <a:solidFill>
                  <a:srgbClr val="002060"/>
                </a:solidFill>
              </a:rPr>
              <a:t>Gibanje registrirane brezposelnosti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0F17630-70CE-4238-96D4-40E6BEBD3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67" t="31018" r="14496" b="13735"/>
          <a:stretch/>
        </p:blipFill>
        <p:spPr>
          <a:xfrm>
            <a:off x="1461248" y="1308847"/>
            <a:ext cx="9744634" cy="537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125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1555977" y="112622"/>
            <a:ext cx="8876630" cy="1720536"/>
          </a:xfrm>
          <a:noFill/>
        </p:spPr>
        <p:txBody>
          <a:bodyPr>
            <a:norm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dirty="0">
                <a:solidFill>
                  <a:srgbClr val="002060"/>
                </a:solidFill>
              </a:rPr>
              <a:t>Stopnja registrirane brezposelnosti po statističnih regijah, OKTOBER 2021</a:t>
            </a:r>
            <a:br>
              <a:rPr lang="sl-SI" dirty="0">
                <a:solidFill>
                  <a:srgbClr val="002060"/>
                </a:solidFill>
              </a:rPr>
            </a:br>
            <a:endParaRPr lang="sl-SI" sz="12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FE216F1-D4C2-4979-90E9-C8CF2F5FA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9" t="34643" r="21030" b="13462"/>
          <a:stretch/>
        </p:blipFill>
        <p:spPr>
          <a:xfrm>
            <a:off x="2001439" y="1685364"/>
            <a:ext cx="8021101" cy="48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48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17980" y="594360"/>
            <a:ext cx="9105635" cy="548640"/>
          </a:xfrm>
        </p:spPr>
        <p:txBody>
          <a:bodyPr/>
          <a:lstStyle/>
          <a:p>
            <a:r>
              <a:rPr lang="sl-SI" dirty="0">
                <a:solidFill>
                  <a:srgbClr val="002060"/>
                </a:solidFill>
              </a:rPr>
              <a:t>Stopnja brezposelnosti mladih, 15-24 let </a:t>
            </a:r>
            <a:r>
              <a:rPr lang="sl-SI" sz="1200" dirty="0"/>
              <a:t>(vir: LFS, Eurostat)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3FC0B7F-A124-4979-B7EB-5A160717F4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74" t="23660" r="24927" b="10588"/>
          <a:stretch/>
        </p:blipFill>
        <p:spPr>
          <a:xfrm>
            <a:off x="2353086" y="1425388"/>
            <a:ext cx="6450255" cy="530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1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79107" y="895224"/>
            <a:ext cx="4627895" cy="844676"/>
          </a:xfrm>
        </p:spPr>
        <p:txBody>
          <a:bodyPr vert="horz" wrap="square" lIns="0" tIns="35206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dirty="0">
                <a:solidFill>
                  <a:srgbClr val="002060"/>
                </a:solidFill>
              </a:rPr>
              <a:t>Razpisana mesta za vpis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649715" y="2142808"/>
            <a:ext cx="4112785" cy="3178846"/>
          </a:xfrm>
        </p:spPr>
        <p:txBody>
          <a:bodyPr>
            <a:noAutofit/>
          </a:bodyPr>
          <a:lstStyle/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b="0" dirty="0">
                <a:latin typeface="Arial" panose="020B0604020202020204" pitchFamily="34" charset="0"/>
                <a:cs typeface="Arial" panose="020B0604020202020204" pitchFamily="34" charset="0"/>
              </a:rPr>
              <a:t>2021/22:</a:t>
            </a:r>
          </a:p>
          <a:p>
            <a:pPr marL="440832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b="0" dirty="0">
                <a:latin typeface="Arial" panose="020B0604020202020204" pitchFamily="34" charset="0"/>
                <a:cs typeface="Arial" panose="020B0604020202020204" pitchFamily="34" charset="0"/>
              </a:rPr>
              <a:t>19.191 devetošolcev </a:t>
            </a:r>
          </a:p>
          <a:p>
            <a:pPr marL="440832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b="0" dirty="0">
                <a:latin typeface="Arial" panose="020B0604020202020204" pitchFamily="34" charset="0"/>
                <a:cs typeface="Arial" panose="020B0604020202020204" pitchFamily="34" charset="0"/>
              </a:rPr>
              <a:t>24.140 vpisnih mest</a:t>
            </a:r>
          </a:p>
          <a:p>
            <a:pPr marL="97932" indent="0" eaLnBrk="1">
              <a:buSzPct val="4500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932" indent="0" eaLnBrk="1">
              <a:buSzPct val="4500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2022/23:</a:t>
            </a:r>
          </a:p>
          <a:p>
            <a:pPr marL="440832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19.881</a:t>
            </a:r>
            <a:r>
              <a:rPr lang="sl-SI" altLang="sl-SI" sz="20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devetošolcev (+ 690)</a:t>
            </a:r>
          </a:p>
          <a:p>
            <a:pPr marL="440832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25.189</a:t>
            </a:r>
            <a:r>
              <a:rPr lang="sl-SI" altLang="sl-SI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vpisnih mest</a:t>
            </a:r>
            <a:endParaRPr lang="sl-SI" altLang="sl-SI" sz="2000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793624"/>
            <a:ext cx="6663517" cy="552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73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687" y="533401"/>
            <a:ext cx="9547224" cy="1422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l-SI" dirty="0">
                <a:solidFill>
                  <a:srgbClr val="002060"/>
                </a:solidFill>
              </a:rPr>
              <a:t>Stopnja brezposelnosti mladih, 15-24 let, v državah članicah EU-27, 2. četrtletje 2021 </a:t>
            </a:r>
            <a:br>
              <a:rPr lang="sl-SI" dirty="0">
                <a:solidFill>
                  <a:srgbClr val="002060"/>
                </a:solidFill>
              </a:rPr>
            </a:br>
            <a:r>
              <a:rPr lang="sl-SI" sz="1200" dirty="0"/>
              <a:t>(vir: LFS, Eurostat)</a:t>
            </a:r>
            <a:endParaRPr lang="en-US" sz="12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0D88652-C573-466C-9F7D-2DC53A988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74" t="38336" r="10934" b="14553"/>
          <a:stretch/>
        </p:blipFill>
        <p:spPr>
          <a:xfrm>
            <a:off x="887926" y="2072342"/>
            <a:ext cx="10390746" cy="454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735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slov 1"/>
          <p:cNvSpPr>
            <a:spLocks noGrp="1"/>
          </p:cNvSpPr>
          <p:nvPr>
            <p:ph type="title"/>
          </p:nvPr>
        </p:nvSpPr>
        <p:spPr>
          <a:xfrm>
            <a:off x="1113046" y="749320"/>
            <a:ext cx="10027920" cy="1143000"/>
          </a:xfrm>
        </p:spPr>
        <p:txBody>
          <a:bodyPr>
            <a:noAutofit/>
          </a:bodyPr>
          <a:lstStyle/>
          <a:p>
            <a:pPr algn="ctr"/>
            <a:r>
              <a:rPr lang="sl-SI" altLang="sl-SI" dirty="0">
                <a:solidFill>
                  <a:srgbClr val="002060"/>
                </a:solidFill>
              </a:rPr>
              <a:t>Kako do odločitve, </a:t>
            </a:r>
            <a:br>
              <a:rPr lang="sl-SI" altLang="sl-SI" dirty="0">
                <a:solidFill>
                  <a:srgbClr val="002060"/>
                </a:solidFill>
              </a:rPr>
            </a:br>
            <a:r>
              <a:rPr lang="sl-SI" altLang="sl-SI" dirty="0">
                <a:solidFill>
                  <a:srgbClr val="002060"/>
                </a:solidFill>
              </a:rPr>
              <a:t>ki bo najboljša?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79780" y="2113200"/>
            <a:ext cx="10027920" cy="3579849"/>
          </a:xfrm>
        </p:spPr>
        <p:txBody>
          <a:bodyPr>
            <a:normAutofit/>
          </a:bodyPr>
          <a:lstStyle/>
          <a:p>
            <a:pPr marL="414772" indent="-414772" eaLnBrk="1">
              <a:buFont typeface="Arial" pitchFamily="34" charset="0"/>
              <a:buChar char="•"/>
              <a:defRPr/>
            </a:pPr>
            <a:r>
              <a:rPr lang="sl-SI" sz="2400" dirty="0"/>
              <a:t>Pomoč pri pridobivanju različnih informacij iz različnih virov, </a:t>
            </a:r>
          </a:p>
          <a:p>
            <a:pPr marL="414772" indent="-414772" eaLnBrk="1">
              <a:buFont typeface="Arial" pitchFamily="34" charset="0"/>
              <a:buChar char="•"/>
              <a:defRPr/>
            </a:pPr>
            <a:r>
              <a:rPr lang="sl-SI" sz="2400" dirty="0"/>
              <a:t>dovoljenje, zaupanje, da se devetošolec sam odloči in izbere, po kateri poti bo nadaljeval šolanje,</a:t>
            </a:r>
          </a:p>
          <a:p>
            <a:pPr marL="414772" indent="-414772" eaLnBrk="1">
              <a:buFont typeface="Arial" pitchFamily="34" charset="0"/>
              <a:buChar char="•"/>
              <a:defRPr/>
            </a:pPr>
            <a:r>
              <a:rPr lang="sl-SI" altLang="sl-SI" sz="2400" dirty="0"/>
              <a:t>izbira programa, </a:t>
            </a:r>
            <a:r>
              <a:rPr lang="sl-SI" altLang="sl-SI" sz="2400" u="sng" dirty="0"/>
              <a:t>ki ga zmore </a:t>
            </a:r>
            <a:r>
              <a:rPr lang="sl-SI" altLang="sl-SI" sz="2400" dirty="0"/>
              <a:t>in </a:t>
            </a:r>
            <a:r>
              <a:rPr lang="sl-SI" altLang="sl-SI" sz="2400" u="sng" dirty="0"/>
              <a:t>ki ga zanima</a:t>
            </a:r>
            <a:r>
              <a:rPr lang="sl-SI" altLang="sl-SI" sz="2400" dirty="0"/>
              <a:t>.</a:t>
            </a:r>
          </a:p>
          <a:p>
            <a:pPr marL="0" indent="0" eaLnBrk="1">
              <a:defRPr/>
            </a:pPr>
            <a:endParaRPr lang="sl-SI" sz="1814" dirty="0"/>
          </a:p>
          <a:p>
            <a:pPr>
              <a:defRPr/>
            </a:pPr>
            <a:endParaRPr lang="sl-SI" dirty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835" y="4219050"/>
            <a:ext cx="3266263" cy="196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958" y="4219050"/>
            <a:ext cx="3462123" cy="19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3866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01258" y="1668416"/>
            <a:ext cx="6466114" cy="3415937"/>
          </a:xfrm>
        </p:spPr>
        <p:txBody>
          <a:bodyPr>
            <a:noAutofit/>
          </a:bodyPr>
          <a:lstStyle/>
          <a:p>
            <a:pPr algn="ctr"/>
            <a:r>
              <a:rPr lang="sl-SI" sz="3600" dirty="0"/>
              <a:t>Hvala za pozornost!</a:t>
            </a:r>
          </a:p>
          <a:p>
            <a:pPr algn="ctr"/>
            <a:endParaRPr lang="sl-SI" sz="3600" dirty="0"/>
          </a:p>
          <a:p>
            <a:pPr algn="ctr"/>
            <a:endParaRPr lang="sl-SI" dirty="0"/>
          </a:p>
          <a:p>
            <a:pPr algn="ctr"/>
            <a:r>
              <a:rPr lang="sl-SI" sz="2800" dirty="0"/>
              <a:t>Na voljo sem vam </a:t>
            </a:r>
          </a:p>
          <a:p>
            <a:pPr algn="ctr"/>
            <a:r>
              <a:rPr lang="sl-SI" sz="2800" dirty="0"/>
              <a:t>prek e-pošte: </a:t>
            </a:r>
            <a:r>
              <a:rPr lang="sl-SI" sz="2800" dirty="0">
                <a:solidFill>
                  <a:srgbClr val="002060"/>
                </a:solidFill>
                <a:hlinkClick r:id="rId2"/>
              </a:rPr>
              <a:t>teja.stefancic@os-naklo.si</a:t>
            </a:r>
            <a:endParaRPr lang="sl-SI" sz="2800" dirty="0">
              <a:solidFill>
                <a:srgbClr val="002060"/>
              </a:solidFill>
            </a:endParaRPr>
          </a:p>
          <a:p>
            <a:pPr algn="ctr"/>
            <a:r>
              <a:rPr lang="sl-SI" sz="2800" dirty="0"/>
              <a:t>in telefona: 04 277 01 16</a:t>
            </a:r>
          </a:p>
          <a:p>
            <a:pPr algn="ctr"/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87157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242275"/>
              </p:ext>
            </p:extLst>
          </p:nvPr>
        </p:nvGraphicFramePr>
        <p:xfrm>
          <a:off x="502269" y="406405"/>
          <a:ext cx="11212210" cy="608583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42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2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2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745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sl-SI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ŠTEVILO DEVETOŠOLCEV </a:t>
                      </a:r>
                      <a:r>
                        <a:rPr lang="sl-SI" sz="20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ŠTEVILO RAZPISANIH MEST za š. l. 22/23</a:t>
                      </a:r>
                      <a:endParaRPr lang="sl-SI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/>
                      <a:endParaRPr lang="sl-SI" sz="1600" dirty="0">
                        <a:solidFill>
                          <a:srgbClr val="CB05A1"/>
                        </a:solidFill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4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Regija</a:t>
                      </a:r>
                      <a:endParaRPr lang="sl-S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2021/22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2022/23</a:t>
                      </a:r>
                      <a:endParaRPr lang="sl-SI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Razlika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ŠTEVILO MEST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u="none" strike="noStrike" dirty="0">
                          <a:solidFill>
                            <a:srgbClr val="FF00FF"/>
                          </a:solidFill>
                          <a:effectLst/>
                        </a:rPr>
                        <a:t>Gorenjska</a:t>
                      </a:r>
                      <a:endParaRPr lang="sl-SI" sz="1600" b="1" i="0" u="none" strike="noStrike" dirty="0">
                        <a:solidFill>
                          <a:srgbClr val="FF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2.091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2.083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FF00FF"/>
                          </a:solidFill>
                          <a:effectLst/>
                          <a:latin typeface="Arial"/>
                        </a:rPr>
                        <a:t>- 8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2.560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Goriška</a:t>
                      </a:r>
                      <a:endParaRPr lang="sl-S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1.156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+ 173</a:t>
                      </a:r>
                      <a:endParaRPr lang="sl-SI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1.406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958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Jugovzhodna Slovenija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1.349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1.392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+ 43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2.200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8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Koroška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659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790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8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Primorsko</a:t>
                      </a:r>
                      <a:r>
                        <a:rPr lang="sl-SI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- notranjska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+ 18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398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8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Obalno-Kraška</a:t>
                      </a:r>
                      <a:endParaRPr lang="sl-S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1.010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sl-SI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101</a:t>
                      </a:r>
                      <a:endParaRPr lang="sl-SI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1.212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8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Osrednjeslovenska</a:t>
                      </a:r>
                      <a:endParaRPr lang="sl-S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5.380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5.626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+ 246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6.640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8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Podravska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2.799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2.810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+ 11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4.230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8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Pomurska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1.346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48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Savinjska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2.433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2.471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+ 38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3.348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48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u="none" strike="noStrike" dirty="0">
                          <a:solidFill>
                            <a:srgbClr val="FF00FF"/>
                          </a:solidFill>
                          <a:effectLst/>
                        </a:rPr>
                        <a:t>Posavska</a:t>
                      </a:r>
                      <a:endParaRPr lang="sl-SI" sz="1600" b="1" i="0" u="none" strike="noStrike" dirty="0">
                        <a:solidFill>
                          <a:srgbClr val="FF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658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600" b="1" i="0" u="none" strike="noStrike" kern="1200" dirty="0">
                          <a:solidFill>
                            <a:srgbClr val="FF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580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48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Zasavska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+ 60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488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48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SKUPAJ</a:t>
                      </a:r>
                      <a:endParaRPr lang="sl-SI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19.191</a:t>
                      </a:r>
                      <a:endParaRPr lang="sl-S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19.881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sl-SI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690</a:t>
                      </a:r>
                      <a:endParaRPr lang="sl-SI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25.189</a:t>
                      </a:r>
                      <a:r>
                        <a:rPr lang="sl-SI" sz="1600" b="1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sl-SI" sz="1200" b="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(lani 24.140)</a:t>
                      </a:r>
                      <a:endParaRPr lang="sl-SI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Elipsa 4"/>
          <p:cNvSpPr/>
          <p:nvPr/>
        </p:nvSpPr>
        <p:spPr>
          <a:xfrm>
            <a:off x="81280" y="1209040"/>
            <a:ext cx="11846560" cy="531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6728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8437" y="1334135"/>
            <a:ext cx="5519420" cy="548640"/>
          </a:xfrm>
        </p:spPr>
        <p:txBody>
          <a:bodyPr/>
          <a:lstStyle/>
          <a:p>
            <a:r>
              <a:rPr lang="sl-SI" dirty="0">
                <a:solidFill>
                  <a:srgbClr val="002060"/>
                </a:solidFill>
              </a:rPr>
              <a:t>Namere učencev 9. razredov</a:t>
            </a:r>
            <a:br>
              <a:rPr lang="sl-SI" dirty="0">
                <a:solidFill>
                  <a:srgbClr val="002060"/>
                </a:solidFill>
              </a:rPr>
            </a:br>
            <a:r>
              <a:rPr lang="sl-SI" dirty="0">
                <a:solidFill>
                  <a:srgbClr val="002060"/>
                </a:solidFill>
              </a:rPr>
              <a:t>glede na raven izobraževanja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34570" t="47393" r="27754" b="15357"/>
          <a:stretch/>
        </p:blipFill>
        <p:spPr>
          <a:xfrm>
            <a:off x="243839" y="2895600"/>
            <a:ext cx="5809518" cy="323088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053357" y="3675160"/>
            <a:ext cx="2978883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250"/>
              </a:spcBef>
            </a:pPr>
            <a:r>
              <a:rPr lang="sl-SI" sz="1600" b="1" dirty="0"/>
              <a:t>ne nadaljuje</a:t>
            </a:r>
          </a:p>
          <a:p>
            <a:pPr>
              <a:spcBef>
                <a:spcPts val="250"/>
              </a:spcBef>
            </a:pPr>
            <a:r>
              <a:rPr lang="sl-SI" sz="1600" b="1" dirty="0"/>
              <a:t>še ne ve</a:t>
            </a:r>
          </a:p>
          <a:p>
            <a:pPr>
              <a:spcBef>
                <a:spcPts val="250"/>
              </a:spcBef>
            </a:pPr>
            <a:r>
              <a:rPr lang="sl-SI" sz="1600" b="1" dirty="0"/>
              <a:t>srednja šola v tujini</a:t>
            </a:r>
          </a:p>
          <a:p>
            <a:pPr>
              <a:spcBef>
                <a:spcPts val="250"/>
              </a:spcBef>
            </a:pPr>
            <a:r>
              <a:rPr lang="sl-SI" sz="1600" b="1" dirty="0"/>
              <a:t>nižje poklicno izobraževanje</a:t>
            </a:r>
          </a:p>
          <a:p>
            <a:pPr>
              <a:spcBef>
                <a:spcPts val="250"/>
              </a:spcBef>
            </a:pPr>
            <a:r>
              <a:rPr lang="sl-SI" sz="1600" b="1" dirty="0"/>
              <a:t>srednje poklicno izobraževanje</a:t>
            </a:r>
          </a:p>
          <a:p>
            <a:pPr>
              <a:spcBef>
                <a:spcPts val="250"/>
              </a:spcBef>
            </a:pPr>
            <a:r>
              <a:rPr lang="sl-SI" sz="1600" b="1" dirty="0"/>
              <a:t>srednje strokovno izobraževanje</a:t>
            </a:r>
          </a:p>
          <a:p>
            <a:pPr>
              <a:spcBef>
                <a:spcPts val="250"/>
              </a:spcBef>
            </a:pPr>
            <a:r>
              <a:rPr lang="sl-SI" sz="1600" b="1" dirty="0"/>
              <a:t>gimnazija </a:t>
            </a:r>
          </a:p>
          <a:p>
            <a:pPr>
              <a:spcBef>
                <a:spcPts val="250"/>
              </a:spcBef>
            </a:pPr>
            <a:endParaRPr lang="sl-SI" sz="800" dirty="0"/>
          </a:p>
          <a:p>
            <a:pPr>
              <a:spcBef>
                <a:spcPts val="250"/>
              </a:spcBef>
            </a:pPr>
            <a:r>
              <a:rPr lang="sl-SI" sz="1400" dirty="0"/>
              <a:t>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522931"/>
            <a:ext cx="3982719" cy="330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7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8150" y="1133996"/>
            <a:ext cx="9740226" cy="548640"/>
          </a:xfrm>
        </p:spPr>
        <p:txBody>
          <a:bodyPr/>
          <a:lstStyle/>
          <a:p>
            <a:r>
              <a:rPr lang="sl-SI" dirty="0">
                <a:solidFill>
                  <a:srgbClr val="002060"/>
                </a:solidFill>
              </a:rPr>
              <a:t>Delež namer učencev na gimnazijskih programih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8204" t="42148" r="23487" b="27604"/>
          <a:stretch/>
        </p:blipFill>
        <p:spPr>
          <a:xfrm>
            <a:off x="1564640" y="2101763"/>
            <a:ext cx="8900160" cy="39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9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0700" y="765982"/>
            <a:ext cx="8229600" cy="1023629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rgbClr val="002060"/>
                </a:solidFill>
              </a:rPr>
              <a:t>NAMERE: </a:t>
            </a:r>
            <a:r>
              <a:rPr lang="sl-SI" u="sng" dirty="0">
                <a:solidFill>
                  <a:srgbClr val="002060"/>
                </a:solidFill>
              </a:rPr>
              <a:t>Največkrat</a:t>
            </a:r>
            <a:r>
              <a:rPr lang="sl-SI" dirty="0">
                <a:solidFill>
                  <a:srgbClr val="002060"/>
                </a:solidFill>
              </a:rPr>
              <a:t> izbrani programi v nižjem in srednjem poklicnem izobraževanju</a:t>
            </a:r>
          </a:p>
        </p:txBody>
      </p:sp>
      <p:graphicFrame>
        <p:nvGraphicFramePr>
          <p:cNvPr id="7" name="Ograd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311903"/>
              </p:ext>
            </p:extLst>
          </p:nvPr>
        </p:nvGraphicFramePr>
        <p:xfrm>
          <a:off x="4248944" y="1965461"/>
          <a:ext cx="3313112" cy="4485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3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444">
                <a:tc>
                  <a:txBody>
                    <a:bodyPr/>
                    <a:lstStyle/>
                    <a:p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Frizer</a:t>
                      </a:r>
                    </a:p>
                  </a:txBody>
                  <a:tcPr marL="9527" marR="9527" marT="9529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Računalničar</a:t>
                      </a:r>
                    </a:p>
                  </a:txBody>
                  <a:tcPr marL="9527" marR="9527" marT="952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Mizar</a:t>
                      </a:r>
                    </a:p>
                  </a:txBody>
                  <a:tcPr marL="9527" marR="9527" marT="952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r>
                        <a:rPr lang="sl-SI" sz="2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Mehatonik</a:t>
                      </a:r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operater</a:t>
                      </a:r>
                    </a:p>
                  </a:txBody>
                  <a:tcPr marL="9527" marR="9527" marT="952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Elektrikar</a:t>
                      </a:r>
                    </a:p>
                  </a:txBody>
                  <a:tcPr marL="9527" marR="9527" marT="9529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Gastronomske in hotelirske storitve</a:t>
                      </a:r>
                    </a:p>
                  </a:txBody>
                  <a:tcPr marL="9527" marR="9527" marT="9529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Prodajalec</a:t>
                      </a:r>
                    </a:p>
                  </a:txBody>
                  <a:tcPr marL="9527" marR="9527" marT="9529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Bolničar-negovalec</a:t>
                      </a:r>
                    </a:p>
                  </a:txBody>
                  <a:tcPr marL="9527" marR="9527" marT="9529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Slaščičar</a:t>
                      </a:r>
                    </a:p>
                  </a:txBody>
                  <a:tcPr marL="9527" marR="9527" marT="9529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Mehanik kmetijskih in delovnih strojev</a:t>
                      </a:r>
                    </a:p>
                  </a:txBody>
                  <a:tcPr marL="9527" marR="9527" marT="9529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98963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efault Design">
  <a:themeElements>
    <a:clrScheme name="1_Default Design 13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ti">
  <a:themeElements>
    <a:clrScheme name="Sled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o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6603</TotalTime>
  <Words>3199</Words>
  <Application>Microsoft Office PowerPoint</Application>
  <PresentationFormat>Širokozaslonsko</PresentationFormat>
  <Paragraphs>721</Paragraphs>
  <Slides>52</Slides>
  <Notes>10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12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52</vt:i4>
      </vt:variant>
    </vt:vector>
  </HeadingPairs>
  <TitlesOfParts>
    <vt:vector size="66" baseType="lpstr">
      <vt:lpstr>Microsoft YaHei</vt:lpstr>
      <vt:lpstr>Arial</vt:lpstr>
      <vt:lpstr>Arial Unicode MS</vt:lpstr>
      <vt:lpstr>Calibri</vt:lpstr>
      <vt:lpstr>Century Gothic</vt:lpstr>
      <vt:lpstr>Franklin Gothic Book</vt:lpstr>
      <vt:lpstr>Franklin Gothic Medium</vt:lpstr>
      <vt:lpstr>Garamond</vt:lpstr>
      <vt:lpstr>Times New Roman</vt:lpstr>
      <vt:lpstr>Trebuchet MS</vt:lpstr>
      <vt:lpstr>Tunga</vt:lpstr>
      <vt:lpstr>Wingdings</vt:lpstr>
      <vt:lpstr>1_Default Design</vt:lpstr>
      <vt:lpstr>Koti</vt:lpstr>
      <vt:lpstr>PowerPointova predstavitev</vt:lpstr>
      <vt:lpstr>Kje Najti informacije</vt:lpstr>
      <vt:lpstr>KARIERNO SREDIŠČE:</vt:lpstr>
      <vt:lpstr>Informativni dnevi</vt:lpstr>
      <vt:lpstr>Razpisana mesta za vpis</vt:lpstr>
      <vt:lpstr>PowerPointova predstavitev</vt:lpstr>
      <vt:lpstr>Namere učencev 9. razredov glede na raven izobraževanja</vt:lpstr>
      <vt:lpstr>Delež namer učencev na gimnazijskih programih</vt:lpstr>
      <vt:lpstr>NAMERE: Največkrat izbrani programi v nižjem in srednjem poklicnem izobraževanju</vt:lpstr>
      <vt:lpstr>NAMERE: Najmanjkrat izbrani programi v nižjem in srednjem poklicnem izobraževanju</vt:lpstr>
      <vt:lpstr>NAMERE: Največkrat izbrani programi v srednjem strokovnem izobraževanju</vt:lpstr>
      <vt:lpstr>NAMERE: Najmanjkrat izbrani programi v srednjem strokovnem izobraževanju</vt:lpstr>
      <vt:lpstr>razpis za vpis 2022/2023    Objavljen na spletni strani ministrstva</vt:lpstr>
      <vt:lpstr>PowerPointova predstavitev</vt:lpstr>
      <vt:lpstr>PowerPointova predstavitev</vt:lpstr>
      <vt:lpstr>PowerPointova predstavitev</vt:lpstr>
      <vt:lpstr>SREDNJE STROKOVNO IZOBRAŽEVANJE (4-LETNO) V GORENJSKI REGIJI </vt:lpstr>
      <vt:lpstr>SPLOŠNO SREDNJE IZOBRAŽEVANJE (GIMNAZIJE) V GORENJSKI REGIJI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Razpis za vpis v dijaške domove</vt:lpstr>
      <vt:lpstr>POKLICNI BAROMETER (primanjkljaj, ravnovesje in presežek kadra v prihodnosti)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Gibanje registrirane brezposelnosti</vt:lpstr>
      <vt:lpstr>Stopnja registrirane brezposelnosti po statističnih regijah, OKTOBER 2021 </vt:lpstr>
      <vt:lpstr>Stopnja brezposelnosti mladih, 15-24 let (vir: LFS, Eurostat)</vt:lpstr>
      <vt:lpstr>Stopnja brezposelnosti mladih, 15-24 let, v državah članicah EU-27, 2. četrtletje 2021  (vir: LFS, Eurostat)</vt:lpstr>
      <vt:lpstr>Kako do odločitve,  ki bo najboljša?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 sistema Windows</dc:creator>
  <cp:lastModifiedBy>Teja Štefančič</cp:lastModifiedBy>
  <cp:revision>711</cp:revision>
  <cp:lastPrinted>2019-02-01T13:12:06Z</cp:lastPrinted>
  <dcterms:created xsi:type="dcterms:W3CDTF">2018-01-26T12:01:52Z</dcterms:created>
  <dcterms:modified xsi:type="dcterms:W3CDTF">2022-02-10T08:11:01Z</dcterms:modified>
</cp:coreProperties>
</file>